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x="18288000" cy="10287000"/>
  <p:notesSz cx="6858000" cy="9144000"/>
  <p:embeddedFontLst>
    <p:embeddedFont>
      <p:font typeface="Paytone One" charset="1" panose="00000500000000000000"/>
      <p:regular r:id="rId48"/>
    </p:embeddedFont>
    <p:embeddedFont>
      <p:font typeface="Rokkitt Bold" charset="1" panose="00000800000000000000"/>
      <p:regular r:id="rId49"/>
    </p:embeddedFont>
    <p:embeddedFont>
      <p:font typeface="Rokkitt" charset="1" panose="00000500000000000000"/>
      <p:regular r:id="rId50"/>
    </p:embeddedFont>
    <p:embeddedFont>
      <p:font typeface="Noto Serif Display Bold" charset="1" panose="02020802080505020204"/>
      <p:regular r:id="rId51"/>
    </p:embeddedFont>
    <p:embeddedFont>
      <p:font typeface="Cinzel Decorative Bold" charset="1" panose="00000800000000000000"/>
      <p:regular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2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2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2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30.png" Type="http://schemas.openxmlformats.org/officeDocument/2006/relationships/image"/><Relationship Id="rId6" Target="../media/image3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32.png" Type="http://schemas.openxmlformats.org/officeDocument/2006/relationships/image"/><Relationship Id="rId6" Target="../media/image3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34.png" Type="http://schemas.openxmlformats.org/officeDocument/2006/relationships/image"/><Relationship Id="rId8" Target="../media/image35.png" Type="http://schemas.openxmlformats.org/officeDocument/2006/relationships/image"/><Relationship Id="rId9" Target="../media/image3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37.png" Type="http://schemas.openxmlformats.org/officeDocument/2006/relationships/image"/><Relationship Id="rId8" Target="../media/image3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39.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40.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4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42.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43.png" Type="http://schemas.openxmlformats.org/officeDocument/2006/relationships/image"/><Relationship Id="rId8" Target="../media/image4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5.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46.png" Type="http://schemas.openxmlformats.org/officeDocument/2006/relationships/image"/><Relationship Id="rId8" Target="../media/image47.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11" Target="../media/image52.png" Type="http://schemas.openxmlformats.org/officeDocument/2006/relationships/image"/><Relationship Id="rId2" Target="../media/image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48.png" Type="http://schemas.openxmlformats.org/officeDocument/2006/relationships/image"/><Relationship Id="rId8" Target="../media/image49.png" Type="http://schemas.openxmlformats.org/officeDocument/2006/relationships/image"/><Relationship Id="rId9" Target="../media/image5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6.png" Type="http://schemas.openxmlformats.org/officeDocument/2006/relationships/image"/><Relationship Id="rId11" Target="../media/image57.png" Type="http://schemas.openxmlformats.org/officeDocument/2006/relationships/image"/><Relationship Id="rId2" Target="../media/image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53.png" Type="http://schemas.openxmlformats.org/officeDocument/2006/relationships/image"/><Relationship Id="rId8" Target="../media/image54.png" Type="http://schemas.openxmlformats.org/officeDocument/2006/relationships/image"/><Relationship Id="rId9" Target="../media/image55.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1.png" Type="http://schemas.openxmlformats.org/officeDocument/2006/relationships/image"/><Relationship Id="rId11" Target="../media/image62.png" Type="http://schemas.openxmlformats.org/officeDocument/2006/relationships/image"/><Relationship Id="rId2" Target="../media/image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58.png" Type="http://schemas.openxmlformats.org/officeDocument/2006/relationships/image"/><Relationship Id="rId8" Target="../media/image59.png" Type="http://schemas.openxmlformats.org/officeDocument/2006/relationships/image"/><Relationship Id="rId9" Target="../media/image60.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63.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64.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5.png" Type="http://schemas.openxmlformats.org/officeDocument/2006/relationships/image"/><Relationship Id="rId4" Target="../media/image66.png" Type="http://schemas.openxmlformats.org/officeDocument/2006/relationships/image"/><Relationship Id="rId5" Target="../media/image67.png" Type="http://schemas.openxmlformats.org/officeDocument/2006/relationships/image"/><Relationship Id="rId6" Target="../media/image6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9.png" Type="http://schemas.openxmlformats.org/officeDocument/2006/relationships/image"/><Relationship Id="rId4" Target="../media/image70.png" Type="http://schemas.openxmlformats.org/officeDocument/2006/relationships/image"/><Relationship Id="rId5" Target="../media/image71.png" Type="http://schemas.openxmlformats.org/officeDocument/2006/relationships/image"/><Relationship Id="rId6" Target="../media/image72.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3.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 Id="rId8"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 Id="rId8"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5888" r="0" b="-25888"/>
            </a:stretch>
          </a:blipFill>
        </p:spPr>
      </p:sp>
      <p:sp>
        <p:nvSpPr>
          <p:cNvPr name="Freeform 3" id="3"/>
          <p:cNvSpPr/>
          <p:nvPr/>
        </p:nvSpPr>
        <p:spPr>
          <a:xfrm flipH="false" flipV="false" rot="0">
            <a:off x="-3383419" y="-3222351"/>
            <a:ext cx="22241409" cy="17866543"/>
          </a:xfrm>
          <a:custGeom>
            <a:avLst/>
            <a:gdLst/>
            <a:ahLst/>
            <a:cxnLst/>
            <a:rect r="r" b="b" t="t" l="l"/>
            <a:pathLst>
              <a:path h="17866543" w="22241409">
                <a:moveTo>
                  <a:pt x="0" y="0"/>
                </a:moveTo>
                <a:lnTo>
                  <a:pt x="22241409" y="0"/>
                </a:lnTo>
                <a:lnTo>
                  <a:pt x="22241409" y="17866543"/>
                </a:lnTo>
                <a:lnTo>
                  <a:pt x="0" y="17866543"/>
                </a:lnTo>
                <a:lnTo>
                  <a:pt x="0" y="0"/>
                </a:lnTo>
                <a:close/>
              </a:path>
            </a:pathLst>
          </a:custGeom>
          <a:blipFill>
            <a:blip r:embed="rId3">
              <a:alphaModFix amt="32999"/>
            </a:blip>
            <a:stretch>
              <a:fillRect l="0" t="-3140" r="0" b="-3140"/>
            </a:stretch>
          </a:blipFill>
        </p:spPr>
      </p:sp>
      <p:sp>
        <p:nvSpPr>
          <p:cNvPr name="TextBox 4" id="4"/>
          <p:cNvSpPr txBox="true"/>
          <p:nvPr/>
        </p:nvSpPr>
        <p:spPr>
          <a:xfrm rot="0">
            <a:off x="4969140" y="1311796"/>
            <a:ext cx="8349720" cy="1116501"/>
          </a:xfrm>
          <a:prstGeom prst="rect">
            <a:avLst/>
          </a:prstGeom>
        </p:spPr>
        <p:txBody>
          <a:bodyPr anchor="t" rtlCol="false" tIns="0" lIns="0" bIns="0" rIns="0">
            <a:spAutoFit/>
          </a:bodyPr>
          <a:lstStyle/>
          <a:p>
            <a:pPr algn="ctr">
              <a:lnSpc>
                <a:spcPts val="8387"/>
              </a:lnSpc>
            </a:pPr>
            <a:r>
              <a:rPr lang="en-US" sz="8472" spc="-525">
                <a:solidFill>
                  <a:srgbClr val="000000"/>
                </a:solidFill>
                <a:latin typeface="Paytone One"/>
                <a:ea typeface="Paytone One"/>
                <a:cs typeface="Paytone One"/>
                <a:sym typeface="Paytone One"/>
              </a:rPr>
              <a:t>MILESTONE</a:t>
            </a:r>
          </a:p>
        </p:txBody>
      </p:sp>
      <p:sp>
        <p:nvSpPr>
          <p:cNvPr name="Freeform 5" id="5"/>
          <p:cNvSpPr/>
          <p:nvPr/>
        </p:nvSpPr>
        <p:spPr>
          <a:xfrm flipH="false" flipV="false" rot="5400000">
            <a:off x="14586896" y="726124"/>
            <a:ext cx="5344807" cy="828445"/>
          </a:xfrm>
          <a:custGeom>
            <a:avLst/>
            <a:gdLst/>
            <a:ahLst/>
            <a:cxnLst/>
            <a:rect r="r" b="b" t="t" l="l"/>
            <a:pathLst>
              <a:path h="828445" w="5344807">
                <a:moveTo>
                  <a:pt x="0" y="0"/>
                </a:moveTo>
                <a:lnTo>
                  <a:pt x="5344808" y="0"/>
                </a:lnTo>
                <a:lnTo>
                  <a:pt x="5344808" y="828445"/>
                </a:lnTo>
                <a:lnTo>
                  <a:pt x="0" y="8284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657131" y="8433629"/>
            <a:ext cx="5286429" cy="1044070"/>
          </a:xfrm>
          <a:custGeom>
            <a:avLst/>
            <a:gdLst/>
            <a:ahLst/>
            <a:cxnLst/>
            <a:rect r="r" b="b" t="t" l="l"/>
            <a:pathLst>
              <a:path h="1044070" w="5286429">
                <a:moveTo>
                  <a:pt x="0" y="0"/>
                </a:moveTo>
                <a:lnTo>
                  <a:pt x="5286430" y="0"/>
                </a:lnTo>
                <a:lnTo>
                  <a:pt x="5286430" y="1044070"/>
                </a:lnTo>
                <a:lnTo>
                  <a:pt x="0" y="10440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2515668" y="3908000"/>
            <a:ext cx="13256664" cy="2794674"/>
          </a:xfrm>
          <a:prstGeom prst="rect">
            <a:avLst/>
          </a:prstGeom>
        </p:spPr>
        <p:txBody>
          <a:bodyPr anchor="t" rtlCol="false" tIns="0" lIns="0" bIns="0" rIns="0">
            <a:spAutoFit/>
          </a:bodyPr>
          <a:lstStyle/>
          <a:p>
            <a:pPr algn="ctr">
              <a:lnSpc>
                <a:spcPts val="5446"/>
              </a:lnSpc>
            </a:pPr>
            <a:r>
              <a:rPr lang="en-US" b="true" sz="5501" spc="-341">
                <a:solidFill>
                  <a:srgbClr val="000000"/>
                </a:solidFill>
                <a:latin typeface="Rokkitt Bold"/>
                <a:ea typeface="Rokkitt Bold"/>
                <a:cs typeface="Rokkitt Bold"/>
                <a:sym typeface="Rokkitt Bold"/>
              </a:rPr>
              <a:t>PHÂN TÍCH XU HƯỚNG NGÀNH HÀNG KHÔNG TẠI MỸ (1993-2024)</a:t>
            </a:r>
          </a:p>
          <a:p>
            <a:pPr algn="ctr">
              <a:lnSpc>
                <a:spcPts val="5446"/>
              </a:lnSpc>
            </a:pPr>
          </a:p>
          <a:p>
            <a:pPr algn="ctr">
              <a:lnSpc>
                <a:spcPts val="5446"/>
              </a:lnSpc>
            </a:pPr>
            <a:r>
              <a:rPr lang="en-US" b="true" sz="5501" spc="-341">
                <a:solidFill>
                  <a:srgbClr val="000000"/>
                </a:solidFill>
                <a:latin typeface="Rokkitt Bold"/>
                <a:ea typeface="Rokkitt Bold"/>
                <a:cs typeface="Rokkitt Bold"/>
                <a:sym typeface="Rokkitt Bold"/>
              </a:rPr>
              <a:t>NHÓM 2 </a:t>
            </a:r>
          </a:p>
        </p:txBody>
      </p:sp>
      <p:sp>
        <p:nvSpPr>
          <p:cNvPr name="TextBox 8" id="8"/>
          <p:cNvSpPr txBox="true"/>
          <p:nvPr/>
        </p:nvSpPr>
        <p:spPr>
          <a:xfrm rot="0">
            <a:off x="7737285" y="8740424"/>
            <a:ext cx="10488518" cy="737274"/>
          </a:xfrm>
          <a:prstGeom prst="rect">
            <a:avLst/>
          </a:prstGeom>
        </p:spPr>
        <p:txBody>
          <a:bodyPr anchor="t" rtlCol="false" tIns="0" lIns="0" bIns="0" rIns="0">
            <a:spAutoFit/>
          </a:bodyPr>
          <a:lstStyle/>
          <a:p>
            <a:pPr algn="ctr">
              <a:lnSpc>
                <a:spcPts val="5446"/>
              </a:lnSpc>
            </a:pPr>
            <a:r>
              <a:rPr lang="en-US" b="true" sz="5501" spc="-341">
                <a:solidFill>
                  <a:srgbClr val="000000"/>
                </a:solidFill>
                <a:latin typeface="Rokkitt Bold"/>
                <a:ea typeface="Rokkitt Bold"/>
                <a:cs typeface="Rokkitt Bold"/>
                <a:sym typeface="Rokkitt Bold"/>
              </a:rPr>
              <a:t>GVHD: QUÁCH ĐÌNH HOÀNG</a:t>
            </a:r>
          </a:p>
        </p:txBody>
      </p:sp>
      <p:sp>
        <p:nvSpPr>
          <p:cNvPr name="TextBox 9" id="9"/>
          <p:cNvSpPr txBox="true"/>
          <p:nvPr/>
        </p:nvSpPr>
        <p:spPr>
          <a:xfrm rot="0">
            <a:off x="17590886" y="9255216"/>
            <a:ext cx="182860" cy="797560"/>
          </a:xfrm>
          <a:prstGeom prst="rect">
            <a:avLst/>
          </a:prstGeom>
        </p:spPr>
        <p:txBody>
          <a:bodyPr anchor="t" rtlCol="false" tIns="0" lIns="0" bIns="0" rIns="0">
            <a:spAutoFit/>
          </a:bodyPr>
          <a:lstStyle/>
          <a:p>
            <a:pPr algn="ctr">
              <a:lnSpc>
                <a:spcPts val="6439"/>
              </a:lnSpc>
              <a:spcBef>
                <a:spcPct val="0"/>
              </a:spcBef>
            </a:pPr>
            <a:r>
              <a:rPr lang="en-US" b="true" sz="4599" spc="-285">
                <a:solidFill>
                  <a:srgbClr val="000000"/>
                </a:solidFill>
                <a:latin typeface="Rokkitt Bold"/>
                <a:ea typeface="Rokkitt Bold"/>
                <a:cs typeface="Rokkitt Bold"/>
                <a:sym typeface="Rokkitt Bold"/>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155639">
            <a:off x="-798290" y="-1613817"/>
            <a:ext cx="19884580" cy="13514634"/>
          </a:xfrm>
          <a:custGeom>
            <a:avLst/>
            <a:gdLst/>
            <a:ahLst/>
            <a:cxnLst/>
            <a:rect r="r" b="b" t="t" l="l"/>
            <a:pathLst>
              <a:path h="13514634" w="19884580">
                <a:moveTo>
                  <a:pt x="19884580" y="10106824"/>
                </a:moveTo>
                <a:lnTo>
                  <a:pt x="1916893" y="13514634"/>
                </a:lnTo>
                <a:lnTo>
                  <a:pt x="0" y="3407810"/>
                </a:lnTo>
                <a:lnTo>
                  <a:pt x="17967687" y="0"/>
                </a:lnTo>
                <a:lnTo>
                  <a:pt x="19884580" y="10106824"/>
                </a:lnTo>
                <a:close/>
              </a:path>
            </a:pathLst>
          </a:custGeom>
          <a:blipFill>
            <a:blip r:embed="rId2"/>
            <a:stretch>
              <a:fillRect l="0" t="-12807" r="0" b="-12807"/>
            </a:stretch>
          </a:blipFill>
        </p:spPr>
      </p:sp>
      <p:sp>
        <p:nvSpPr>
          <p:cNvPr name="TextBox 3" id="3"/>
          <p:cNvSpPr txBox="true"/>
          <p:nvPr/>
        </p:nvSpPr>
        <p:spPr>
          <a:xfrm rot="0">
            <a:off x="4399284" y="3780148"/>
            <a:ext cx="9489433" cy="797560"/>
          </a:xfrm>
          <a:prstGeom prst="rect">
            <a:avLst/>
          </a:prstGeom>
        </p:spPr>
        <p:txBody>
          <a:bodyPr anchor="t" rtlCol="false" tIns="0" lIns="0" bIns="0" rIns="0">
            <a:spAutoFit/>
          </a:bodyPr>
          <a:lstStyle/>
          <a:p>
            <a:pPr algn="l">
              <a:lnSpc>
                <a:spcPts val="6439"/>
              </a:lnSpc>
              <a:spcBef>
                <a:spcPct val="0"/>
              </a:spcBef>
            </a:pPr>
            <a:r>
              <a:rPr lang="en-US" b="true" sz="4599" spc="-285">
                <a:solidFill>
                  <a:srgbClr val="000000"/>
                </a:solidFill>
                <a:latin typeface="Rokkitt Bold"/>
                <a:ea typeface="Rokkitt Bold"/>
                <a:cs typeface="Rokkitt Bold"/>
                <a:sym typeface="Rokkitt Bold"/>
              </a:rPr>
              <a:t>Phân tích các yếu tố ảnh hưởng đến giá vé </a:t>
            </a:r>
          </a:p>
        </p:txBody>
      </p:sp>
      <p:sp>
        <p:nvSpPr>
          <p:cNvPr name="TextBox 4" id="4"/>
          <p:cNvSpPr txBox="true"/>
          <p:nvPr/>
        </p:nvSpPr>
        <p:spPr>
          <a:xfrm rot="0">
            <a:off x="17499447" y="9255216"/>
            <a:ext cx="365738" cy="797560"/>
          </a:xfrm>
          <a:prstGeom prst="rect">
            <a:avLst/>
          </a:prstGeom>
        </p:spPr>
        <p:txBody>
          <a:bodyPr anchor="t" rtlCol="false" tIns="0" lIns="0" bIns="0" rIns="0">
            <a:spAutoFit/>
          </a:bodyPr>
          <a:lstStyle/>
          <a:p>
            <a:pPr algn="ctr">
              <a:lnSpc>
                <a:spcPts val="6439"/>
              </a:lnSpc>
              <a:spcBef>
                <a:spcPct val="0"/>
              </a:spcBef>
            </a:pPr>
            <a:r>
              <a:rPr lang="en-US" b="true" sz="4599" spc="-285">
                <a:solidFill>
                  <a:srgbClr val="000000"/>
                </a:solidFill>
                <a:latin typeface="Rokkitt Bold"/>
                <a:ea typeface="Rokkitt Bold"/>
                <a:cs typeface="Rokkitt Bold"/>
                <a:sym typeface="Rokkitt Bold"/>
              </a:rPr>
              <a:t>11</a:t>
            </a:r>
          </a:p>
        </p:txBody>
      </p:sp>
      <p:sp>
        <p:nvSpPr>
          <p:cNvPr name="TextBox 5" id="5"/>
          <p:cNvSpPr txBox="true"/>
          <p:nvPr/>
        </p:nvSpPr>
        <p:spPr>
          <a:xfrm rot="0">
            <a:off x="4974702" y="4692332"/>
            <a:ext cx="8338597" cy="797560"/>
          </a:xfrm>
          <a:prstGeom prst="rect">
            <a:avLst/>
          </a:prstGeom>
        </p:spPr>
        <p:txBody>
          <a:bodyPr anchor="t" rtlCol="false" tIns="0" lIns="0" bIns="0" rIns="0">
            <a:spAutoFit/>
          </a:bodyPr>
          <a:lstStyle/>
          <a:p>
            <a:pPr algn="ctr">
              <a:lnSpc>
                <a:spcPts val="6439"/>
              </a:lnSpc>
              <a:spcBef>
                <a:spcPct val="0"/>
              </a:spcBef>
            </a:pPr>
            <a:r>
              <a:rPr lang="en-US" b="true" sz="4599" spc="-285">
                <a:solidFill>
                  <a:srgbClr val="000000"/>
                </a:solidFill>
                <a:latin typeface="Rokkitt Bold"/>
                <a:ea typeface="Rokkitt Bold"/>
                <a:cs typeface="Rokkitt Bold"/>
                <a:sym typeface="Rokkitt Bold"/>
              </a:rPr>
              <a:t>Xây dựng mô hình dự đoán bất thường</a:t>
            </a:r>
          </a:p>
        </p:txBody>
      </p:sp>
      <p:sp>
        <p:nvSpPr>
          <p:cNvPr name="TextBox 6" id="6"/>
          <p:cNvSpPr txBox="true"/>
          <p:nvPr/>
        </p:nvSpPr>
        <p:spPr>
          <a:xfrm rot="0">
            <a:off x="1181881" y="952500"/>
            <a:ext cx="17281932" cy="533400"/>
          </a:xfrm>
          <a:prstGeom prst="rect">
            <a:avLst/>
          </a:prstGeom>
        </p:spPr>
        <p:txBody>
          <a:bodyPr anchor="t" rtlCol="false" tIns="0" lIns="0" bIns="0" rIns="0">
            <a:spAutoFit/>
          </a:bodyPr>
          <a:lstStyle/>
          <a:p>
            <a:pPr algn="l">
              <a:lnSpc>
                <a:spcPts val="4200"/>
              </a:lnSpc>
              <a:spcBef>
                <a:spcPct val="0"/>
              </a:spcBef>
            </a:pPr>
            <a:r>
              <a:rPr lang="en-US" b="true" sz="3000" spc="-186">
                <a:solidFill>
                  <a:srgbClr val="000000"/>
                </a:solidFill>
                <a:latin typeface="Rokkitt Bold"/>
                <a:ea typeface="Rokkitt Bold"/>
                <a:cs typeface="Rokkitt Bold"/>
                <a:sym typeface="Rokkitt Bold"/>
              </a:rPr>
              <a:t>Thành viên 2 : Dương Minh Hiếu</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155639">
            <a:off x="-798290" y="-1613817"/>
            <a:ext cx="19884580" cy="13514634"/>
          </a:xfrm>
          <a:custGeom>
            <a:avLst/>
            <a:gdLst/>
            <a:ahLst/>
            <a:cxnLst/>
            <a:rect r="r" b="b" t="t" l="l"/>
            <a:pathLst>
              <a:path h="13514634" w="19884580">
                <a:moveTo>
                  <a:pt x="19884580" y="10106824"/>
                </a:moveTo>
                <a:lnTo>
                  <a:pt x="1916893" y="13514634"/>
                </a:lnTo>
                <a:lnTo>
                  <a:pt x="0" y="3407810"/>
                </a:lnTo>
                <a:lnTo>
                  <a:pt x="17967687" y="0"/>
                </a:lnTo>
                <a:lnTo>
                  <a:pt x="19884580" y="10106824"/>
                </a:lnTo>
                <a:close/>
              </a:path>
            </a:pathLst>
          </a:custGeom>
          <a:blipFill>
            <a:blip r:embed="rId2"/>
            <a:stretch>
              <a:fillRect l="0" t="-12807" r="0" b="-12807"/>
            </a:stretch>
          </a:blipFill>
        </p:spPr>
      </p:sp>
      <p:sp>
        <p:nvSpPr>
          <p:cNvPr name="Freeform 3" id="3"/>
          <p:cNvSpPr/>
          <p:nvPr/>
        </p:nvSpPr>
        <p:spPr>
          <a:xfrm flipH="false" flipV="false" rot="-10466781">
            <a:off x="13656738" y="-527743"/>
            <a:ext cx="4969396" cy="4342010"/>
          </a:xfrm>
          <a:custGeom>
            <a:avLst/>
            <a:gdLst/>
            <a:ahLst/>
            <a:cxnLst/>
            <a:rect r="r" b="b" t="t" l="l"/>
            <a:pathLst>
              <a:path h="4342010" w="4969396">
                <a:moveTo>
                  <a:pt x="0" y="0"/>
                </a:moveTo>
                <a:lnTo>
                  <a:pt x="4969396" y="0"/>
                </a:lnTo>
                <a:lnTo>
                  <a:pt x="4969396" y="4342010"/>
                </a:lnTo>
                <a:lnTo>
                  <a:pt x="0" y="43420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3697689"/>
            <a:ext cx="1153127" cy="1153127"/>
          </a:xfrm>
          <a:custGeom>
            <a:avLst/>
            <a:gdLst/>
            <a:ahLst/>
            <a:cxnLst/>
            <a:rect r="r" b="b" t="t" l="l"/>
            <a:pathLst>
              <a:path h="1153127" w="1153127">
                <a:moveTo>
                  <a:pt x="0" y="0"/>
                </a:moveTo>
                <a:lnTo>
                  <a:pt x="1153127" y="0"/>
                </a:lnTo>
                <a:lnTo>
                  <a:pt x="1153127" y="1153127"/>
                </a:lnTo>
                <a:lnTo>
                  <a:pt x="0" y="11531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5248986" y="9026217"/>
            <a:ext cx="1260783" cy="1260783"/>
          </a:xfrm>
          <a:custGeom>
            <a:avLst/>
            <a:gdLst/>
            <a:ahLst/>
            <a:cxnLst/>
            <a:rect r="r" b="b" t="t" l="l"/>
            <a:pathLst>
              <a:path h="1260783" w="1260783">
                <a:moveTo>
                  <a:pt x="0" y="0"/>
                </a:moveTo>
                <a:lnTo>
                  <a:pt x="1260783" y="0"/>
                </a:lnTo>
                <a:lnTo>
                  <a:pt x="1260783" y="1260783"/>
                </a:lnTo>
                <a:lnTo>
                  <a:pt x="0" y="12607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2345226" y="418084"/>
            <a:ext cx="17281932" cy="610616"/>
          </a:xfrm>
          <a:prstGeom prst="rect">
            <a:avLst/>
          </a:prstGeom>
        </p:spPr>
        <p:txBody>
          <a:bodyPr anchor="t" rtlCol="false" tIns="0" lIns="0" bIns="0" rIns="0">
            <a:spAutoFit/>
          </a:bodyPr>
          <a:lstStyle/>
          <a:p>
            <a:pPr algn="ctr">
              <a:lnSpc>
                <a:spcPts val="4461"/>
              </a:lnSpc>
            </a:pPr>
            <a:r>
              <a:rPr lang="en-US" b="true" sz="4599" spc="-285">
                <a:solidFill>
                  <a:srgbClr val="000000"/>
                </a:solidFill>
                <a:latin typeface="Rokkitt Bold"/>
                <a:ea typeface="Rokkitt Bold"/>
                <a:cs typeface="Rokkitt Bold"/>
                <a:sym typeface="Rokkitt Bold"/>
              </a:rPr>
              <a:t>2 Phân tích các yếu tố ảnh hưởng đến giá vé </a:t>
            </a:r>
          </a:p>
        </p:txBody>
      </p:sp>
      <p:sp>
        <p:nvSpPr>
          <p:cNvPr name="TextBox 7" id="7"/>
          <p:cNvSpPr txBox="true"/>
          <p:nvPr/>
        </p:nvSpPr>
        <p:spPr>
          <a:xfrm rot="0">
            <a:off x="3080597" y="1637552"/>
            <a:ext cx="12126805" cy="4737774"/>
          </a:xfrm>
          <a:prstGeom prst="rect">
            <a:avLst/>
          </a:prstGeom>
        </p:spPr>
        <p:txBody>
          <a:bodyPr anchor="t" rtlCol="false" tIns="0" lIns="0" bIns="0" rIns="0">
            <a:spAutoFit/>
          </a:bodyPr>
          <a:lstStyle/>
          <a:p>
            <a:pPr algn="l">
              <a:lnSpc>
                <a:spcPts val="4709"/>
              </a:lnSpc>
            </a:pPr>
            <a:r>
              <a:rPr lang="en-US" sz="3364" spc="-208">
                <a:solidFill>
                  <a:srgbClr val="000000"/>
                </a:solidFill>
                <a:latin typeface="Rokkitt"/>
                <a:ea typeface="Rokkitt"/>
                <a:cs typeface="Rokkitt"/>
                <a:sym typeface="Rokkitt"/>
              </a:rPr>
              <a:t>I</a:t>
            </a:r>
            <a:r>
              <a:rPr lang="en-US" sz="3364" spc="-208" b="true">
                <a:solidFill>
                  <a:srgbClr val="000000"/>
                </a:solidFill>
                <a:latin typeface="Rokkitt Bold"/>
                <a:ea typeface="Rokkitt Bold"/>
                <a:cs typeface="Rokkitt Bold"/>
                <a:sym typeface="Rokkitt Bold"/>
              </a:rPr>
              <a:t>nput:</a:t>
            </a:r>
          </a:p>
          <a:p>
            <a:pPr algn="l" marL="726311" indent="-363155" lvl="1">
              <a:lnSpc>
                <a:spcPts val="4709"/>
              </a:lnSpc>
              <a:buFont typeface="Arial"/>
              <a:buChar char="•"/>
            </a:pPr>
            <a:r>
              <a:rPr lang="en-US" sz="3364" spc="-208">
                <a:solidFill>
                  <a:srgbClr val="000000"/>
                </a:solidFill>
                <a:latin typeface="Rokkitt"/>
                <a:ea typeface="Rokkitt"/>
                <a:cs typeface="Rokkitt"/>
                <a:sym typeface="Rokkitt"/>
              </a:rPr>
              <a:t>Year (IntegerType) :               </a:t>
            </a:r>
            <a:r>
              <a:rPr lang="en-US" sz="3364" spc="-208">
                <a:solidFill>
                  <a:srgbClr val="000000"/>
                </a:solidFill>
                <a:latin typeface="Rokkitt"/>
                <a:ea typeface="Rokkitt"/>
                <a:cs typeface="Rokkitt"/>
                <a:sym typeface="Rokkitt"/>
              </a:rPr>
              <a:t>Năm của chuyến bay</a:t>
            </a:r>
          </a:p>
          <a:p>
            <a:pPr algn="l" marL="726311" indent="-363155" lvl="1">
              <a:lnSpc>
                <a:spcPts val="4709"/>
              </a:lnSpc>
              <a:buFont typeface="Arial"/>
              <a:buChar char="•"/>
            </a:pPr>
            <a:r>
              <a:rPr lang="en-US" sz="3364" spc="-208">
                <a:solidFill>
                  <a:srgbClr val="000000"/>
                </a:solidFill>
                <a:latin typeface="Rokkitt"/>
                <a:ea typeface="Rokkitt"/>
                <a:cs typeface="Rokkitt"/>
                <a:sym typeface="Rokkitt"/>
              </a:rPr>
              <a:t>quarter (IntegerType) :           Quý trong năm (1 → 4)</a:t>
            </a:r>
          </a:p>
          <a:p>
            <a:pPr algn="l" marL="726311" indent="-363155" lvl="1">
              <a:lnSpc>
                <a:spcPts val="4709"/>
              </a:lnSpc>
              <a:buFont typeface="Arial"/>
              <a:buChar char="•"/>
            </a:pPr>
            <a:r>
              <a:rPr lang="en-US" sz="3364" spc="-208">
                <a:solidFill>
                  <a:srgbClr val="000000"/>
                </a:solidFill>
                <a:latin typeface="Rokkitt"/>
                <a:ea typeface="Rokkitt"/>
                <a:cs typeface="Rokkitt"/>
                <a:sym typeface="Rokkitt"/>
              </a:rPr>
              <a:t>nsmiles (DoubleType) :          Số dặm bay giữa hai sân bay</a:t>
            </a:r>
          </a:p>
          <a:p>
            <a:pPr algn="l" marL="726311" indent="-363155" lvl="1">
              <a:lnSpc>
                <a:spcPts val="4709"/>
              </a:lnSpc>
              <a:buFont typeface="Arial"/>
              <a:buChar char="•"/>
            </a:pPr>
            <a:r>
              <a:rPr lang="en-US" sz="3364" spc="-208">
                <a:solidFill>
                  <a:srgbClr val="000000"/>
                </a:solidFill>
                <a:latin typeface="Rokkitt"/>
                <a:ea typeface="Rokkitt"/>
                <a:cs typeface="Rokkitt"/>
                <a:sym typeface="Rokkitt"/>
              </a:rPr>
              <a:t>passengers (IntegerType) :     Số lượng hành khách trên chuyến bay</a:t>
            </a:r>
          </a:p>
          <a:p>
            <a:pPr algn="l">
              <a:lnSpc>
                <a:spcPts val="4709"/>
              </a:lnSpc>
            </a:pPr>
            <a:r>
              <a:rPr lang="en-US" sz="3364" spc="-208" b="true">
                <a:solidFill>
                  <a:srgbClr val="000000"/>
                </a:solidFill>
                <a:latin typeface="Rokkitt Bold"/>
                <a:ea typeface="Rokkitt Bold"/>
                <a:cs typeface="Rokkitt Bold"/>
                <a:sym typeface="Rokkitt Bold"/>
              </a:rPr>
              <a:t>Output:</a:t>
            </a:r>
          </a:p>
          <a:p>
            <a:pPr algn="l" marL="726311" indent="-363155" lvl="1">
              <a:lnSpc>
                <a:spcPts val="4709"/>
              </a:lnSpc>
              <a:buFont typeface="Arial"/>
              <a:buChar char="•"/>
            </a:pPr>
            <a:r>
              <a:rPr lang="en-US" sz="3364" spc="-208">
                <a:solidFill>
                  <a:srgbClr val="000000"/>
                </a:solidFill>
                <a:latin typeface="Rokkitt"/>
                <a:ea typeface="Rokkitt"/>
                <a:cs typeface="Rokkitt"/>
                <a:sym typeface="Rokkitt"/>
              </a:rPr>
              <a:t>Fare(Double):                       Giá vé trung bình của chuyến bay (USD)</a:t>
            </a:r>
          </a:p>
          <a:p>
            <a:pPr algn="l">
              <a:lnSpc>
                <a:spcPts val="4709"/>
              </a:lnSpc>
              <a:spcBef>
                <a:spcPct val="0"/>
              </a:spcBef>
            </a:pPr>
          </a:p>
        </p:txBody>
      </p:sp>
      <p:sp>
        <p:nvSpPr>
          <p:cNvPr name="TextBox 8" id="8"/>
          <p:cNvSpPr txBox="true"/>
          <p:nvPr/>
        </p:nvSpPr>
        <p:spPr>
          <a:xfrm rot="0">
            <a:off x="17461455" y="9255216"/>
            <a:ext cx="441722" cy="797560"/>
          </a:xfrm>
          <a:prstGeom prst="rect">
            <a:avLst/>
          </a:prstGeom>
        </p:spPr>
        <p:txBody>
          <a:bodyPr anchor="t" rtlCol="false" tIns="0" lIns="0" bIns="0" rIns="0">
            <a:spAutoFit/>
          </a:bodyPr>
          <a:lstStyle/>
          <a:p>
            <a:pPr algn="ctr">
              <a:lnSpc>
                <a:spcPts val="6439"/>
              </a:lnSpc>
              <a:spcBef>
                <a:spcPct val="0"/>
              </a:spcBef>
            </a:pPr>
            <a:r>
              <a:rPr lang="en-US" b="true" sz="4599" spc="-285">
                <a:solidFill>
                  <a:srgbClr val="000000"/>
                </a:solidFill>
                <a:latin typeface="Rokkitt Bold"/>
                <a:ea typeface="Rokkitt Bold"/>
                <a:cs typeface="Rokkitt Bold"/>
                <a:sym typeface="Rokkitt Bold"/>
              </a:rPr>
              <a:t>12</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155639">
            <a:off x="-798290" y="-1613817"/>
            <a:ext cx="19884580" cy="13514634"/>
          </a:xfrm>
          <a:custGeom>
            <a:avLst/>
            <a:gdLst/>
            <a:ahLst/>
            <a:cxnLst/>
            <a:rect r="r" b="b" t="t" l="l"/>
            <a:pathLst>
              <a:path h="13514634" w="19884580">
                <a:moveTo>
                  <a:pt x="19884580" y="10106824"/>
                </a:moveTo>
                <a:lnTo>
                  <a:pt x="1916893" y="13514634"/>
                </a:lnTo>
                <a:lnTo>
                  <a:pt x="0" y="3407810"/>
                </a:lnTo>
                <a:lnTo>
                  <a:pt x="17967687" y="0"/>
                </a:lnTo>
                <a:lnTo>
                  <a:pt x="19884580" y="10106824"/>
                </a:lnTo>
                <a:close/>
              </a:path>
            </a:pathLst>
          </a:custGeom>
          <a:blipFill>
            <a:blip r:embed="rId2"/>
            <a:stretch>
              <a:fillRect l="0" t="-12807" r="0" b="-12807"/>
            </a:stretch>
          </a:blipFill>
        </p:spPr>
      </p:sp>
      <p:sp>
        <p:nvSpPr>
          <p:cNvPr name="Freeform 3" id="3"/>
          <p:cNvSpPr/>
          <p:nvPr/>
        </p:nvSpPr>
        <p:spPr>
          <a:xfrm flipH="false" flipV="false" rot="0">
            <a:off x="187256" y="8994729"/>
            <a:ext cx="1153127" cy="1153127"/>
          </a:xfrm>
          <a:custGeom>
            <a:avLst/>
            <a:gdLst/>
            <a:ahLst/>
            <a:cxnLst/>
            <a:rect r="r" b="b" t="t" l="l"/>
            <a:pathLst>
              <a:path h="1153127" w="1153127">
                <a:moveTo>
                  <a:pt x="0" y="0"/>
                </a:moveTo>
                <a:lnTo>
                  <a:pt x="1153127" y="0"/>
                </a:lnTo>
                <a:lnTo>
                  <a:pt x="1153127" y="1153127"/>
                </a:lnTo>
                <a:lnTo>
                  <a:pt x="0" y="11531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248986" y="9026217"/>
            <a:ext cx="1260783" cy="1260783"/>
          </a:xfrm>
          <a:custGeom>
            <a:avLst/>
            <a:gdLst/>
            <a:ahLst/>
            <a:cxnLst/>
            <a:rect r="r" b="b" t="t" l="l"/>
            <a:pathLst>
              <a:path h="1260783" w="1260783">
                <a:moveTo>
                  <a:pt x="0" y="0"/>
                </a:moveTo>
                <a:lnTo>
                  <a:pt x="1260783" y="0"/>
                </a:lnTo>
                <a:lnTo>
                  <a:pt x="1260783" y="1260783"/>
                </a:lnTo>
                <a:lnTo>
                  <a:pt x="0" y="1260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87055" y="1784415"/>
            <a:ext cx="9776697" cy="7210314"/>
          </a:xfrm>
          <a:custGeom>
            <a:avLst/>
            <a:gdLst/>
            <a:ahLst/>
            <a:cxnLst/>
            <a:rect r="r" b="b" t="t" l="l"/>
            <a:pathLst>
              <a:path h="7210314" w="9776697">
                <a:moveTo>
                  <a:pt x="0" y="0"/>
                </a:moveTo>
                <a:lnTo>
                  <a:pt x="9776697" y="0"/>
                </a:lnTo>
                <a:lnTo>
                  <a:pt x="9776697" y="7210314"/>
                </a:lnTo>
                <a:lnTo>
                  <a:pt x="0" y="7210314"/>
                </a:lnTo>
                <a:lnTo>
                  <a:pt x="0" y="0"/>
                </a:lnTo>
                <a:close/>
              </a:path>
            </a:pathLst>
          </a:custGeom>
          <a:blipFill>
            <a:blip r:embed="rId5"/>
            <a:stretch>
              <a:fillRect l="0" t="0" r="0" b="0"/>
            </a:stretch>
          </a:blipFill>
        </p:spPr>
      </p:sp>
      <p:sp>
        <p:nvSpPr>
          <p:cNvPr name="TextBox 6" id="6"/>
          <p:cNvSpPr txBox="true"/>
          <p:nvPr/>
        </p:nvSpPr>
        <p:spPr>
          <a:xfrm rot="0">
            <a:off x="-2345226" y="418084"/>
            <a:ext cx="17281932" cy="610616"/>
          </a:xfrm>
          <a:prstGeom prst="rect">
            <a:avLst/>
          </a:prstGeom>
        </p:spPr>
        <p:txBody>
          <a:bodyPr anchor="t" rtlCol="false" tIns="0" lIns="0" bIns="0" rIns="0">
            <a:spAutoFit/>
          </a:bodyPr>
          <a:lstStyle/>
          <a:p>
            <a:pPr algn="ctr">
              <a:lnSpc>
                <a:spcPts val="4461"/>
              </a:lnSpc>
            </a:pPr>
            <a:r>
              <a:rPr lang="en-US" b="true" sz="4599" spc="-285">
                <a:solidFill>
                  <a:srgbClr val="000000"/>
                </a:solidFill>
                <a:latin typeface="Rokkitt Bold"/>
                <a:ea typeface="Rokkitt Bold"/>
                <a:cs typeface="Rokkitt Bold"/>
                <a:sym typeface="Rokkitt Bold"/>
              </a:rPr>
              <a:t>2 Phân tích các yếu tố ảnh hưởng đến giá vé </a:t>
            </a:r>
          </a:p>
        </p:txBody>
      </p:sp>
      <p:sp>
        <p:nvSpPr>
          <p:cNvPr name="TextBox 7" id="7"/>
          <p:cNvSpPr txBox="true"/>
          <p:nvPr/>
        </p:nvSpPr>
        <p:spPr>
          <a:xfrm rot="0">
            <a:off x="10405803" y="2264485"/>
            <a:ext cx="6104986" cy="1230803"/>
          </a:xfrm>
          <a:prstGeom prst="rect">
            <a:avLst/>
          </a:prstGeom>
        </p:spPr>
        <p:txBody>
          <a:bodyPr anchor="t" rtlCol="false" tIns="0" lIns="0" bIns="0" rIns="0">
            <a:spAutoFit/>
          </a:bodyPr>
          <a:lstStyle/>
          <a:p>
            <a:pPr algn="l">
              <a:lnSpc>
                <a:spcPts val="4949"/>
              </a:lnSpc>
              <a:spcBef>
                <a:spcPct val="0"/>
              </a:spcBef>
            </a:pPr>
            <a:r>
              <a:rPr lang="en-US" sz="3535" spc="-219">
                <a:solidFill>
                  <a:srgbClr val="000000"/>
                </a:solidFill>
                <a:latin typeface="Rokkitt"/>
                <a:ea typeface="Rokkitt"/>
                <a:cs typeface="Rokkitt"/>
                <a:sym typeface="Rokkitt"/>
              </a:rPr>
              <a:t>Phần lớn chuyến bay là chuyến bay ngắn với giá vé thấp</a:t>
            </a:r>
          </a:p>
        </p:txBody>
      </p:sp>
      <p:sp>
        <p:nvSpPr>
          <p:cNvPr name="TextBox 8" id="8"/>
          <p:cNvSpPr txBox="true"/>
          <p:nvPr/>
        </p:nvSpPr>
        <p:spPr>
          <a:xfrm rot="0">
            <a:off x="10404783" y="3675900"/>
            <a:ext cx="6104986" cy="1853001"/>
          </a:xfrm>
          <a:prstGeom prst="rect">
            <a:avLst/>
          </a:prstGeom>
        </p:spPr>
        <p:txBody>
          <a:bodyPr anchor="t" rtlCol="false" tIns="0" lIns="0" bIns="0" rIns="0">
            <a:spAutoFit/>
          </a:bodyPr>
          <a:lstStyle/>
          <a:p>
            <a:pPr algn="l">
              <a:lnSpc>
                <a:spcPts val="4949"/>
              </a:lnSpc>
              <a:spcBef>
                <a:spcPct val="0"/>
              </a:spcBef>
            </a:pPr>
            <a:r>
              <a:rPr lang="en-US" sz="3535" spc="-219">
                <a:solidFill>
                  <a:srgbClr val="000000"/>
                </a:solidFill>
                <a:latin typeface="Rokkitt"/>
                <a:ea typeface="Rokkitt"/>
                <a:cs typeface="Rokkitt"/>
                <a:sym typeface="Rokkitt"/>
              </a:rPr>
              <a:t>y = 0.06x + 149.86 ⟶ xu hướng giá vé tăng khi khoảng cách tăng</a:t>
            </a:r>
          </a:p>
          <a:p>
            <a:pPr algn="l">
              <a:lnSpc>
                <a:spcPts val="4949"/>
              </a:lnSpc>
              <a:spcBef>
                <a:spcPct val="0"/>
              </a:spcBef>
            </a:pPr>
          </a:p>
        </p:txBody>
      </p:sp>
      <p:sp>
        <p:nvSpPr>
          <p:cNvPr name="TextBox 9" id="9"/>
          <p:cNvSpPr txBox="true"/>
          <p:nvPr/>
        </p:nvSpPr>
        <p:spPr>
          <a:xfrm rot="0">
            <a:off x="17461455" y="9255216"/>
            <a:ext cx="441722" cy="797560"/>
          </a:xfrm>
          <a:prstGeom prst="rect">
            <a:avLst/>
          </a:prstGeom>
        </p:spPr>
        <p:txBody>
          <a:bodyPr anchor="t" rtlCol="false" tIns="0" lIns="0" bIns="0" rIns="0">
            <a:spAutoFit/>
          </a:bodyPr>
          <a:lstStyle/>
          <a:p>
            <a:pPr algn="ctr">
              <a:lnSpc>
                <a:spcPts val="6439"/>
              </a:lnSpc>
              <a:spcBef>
                <a:spcPct val="0"/>
              </a:spcBef>
            </a:pPr>
            <a:r>
              <a:rPr lang="en-US" b="true" sz="4599" spc="-285">
                <a:solidFill>
                  <a:srgbClr val="000000"/>
                </a:solidFill>
                <a:latin typeface="Rokkitt Bold"/>
                <a:ea typeface="Rokkitt Bold"/>
                <a:cs typeface="Rokkitt Bold"/>
                <a:sym typeface="Rokkitt Bold"/>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155639">
            <a:off x="-798290" y="-1613817"/>
            <a:ext cx="19884580" cy="13514634"/>
          </a:xfrm>
          <a:custGeom>
            <a:avLst/>
            <a:gdLst/>
            <a:ahLst/>
            <a:cxnLst/>
            <a:rect r="r" b="b" t="t" l="l"/>
            <a:pathLst>
              <a:path h="13514634" w="19884580">
                <a:moveTo>
                  <a:pt x="19884580" y="10106824"/>
                </a:moveTo>
                <a:lnTo>
                  <a:pt x="1916893" y="13514634"/>
                </a:lnTo>
                <a:lnTo>
                  <a:pt x="0" y="3407810"/>
                </a:lnTo>
                <a:lnTo>
                  <a:pt x="17967687" y="0"/>
                </a:lnTo>
                <a:lnTo>
                  <a:pt x="19884580" y="10106824"/>
                </a:lnTo>
                <a:close/>
              </a:path>
            </a:pathLst>
          </a:custGeom>
          <a:blipFill>
            <a:blip r:embed="rId2"/>
            <a:stretch>
              <a:fillRect l="0" t="-12807" r="0" b="-12807"/>
            </a:stretch>
          </a:blipFill>
        </p:spPr>
      </p:sp>
      <p:sp>
        <p:nvSpPr>
          <p:cNvPr name="Freeform 3" id="3"/>
          <p:cNvSpPr/>
          <p:nvPr/>
        </p:nvSpPr>
        <p:spPr>
          <a:xfrm flipH="false" flipV="false" rot="-10466781">
            <a:off x="13656738" y="-527743"/>
            <a:ext cx="4969396" cy="4342010"/>
          </a:xfrm>
          <a:custGeom>
            <a:avLst/>
            <a:gdLst/>
            <a:ahLst/>
            <a:cxnLst/>
            <a:rect r="r" b="b" t="t" l="l"/>
            <a:pathLst>
              <a:path h="4342010" w="4969396">
                <a:moveTo>
                  <a:pt x="0" y="0"/>
                </a:moveTo>
                <a:lnTo>
                  <a:pt x="4969396" y="0"/>
                </a:lnTo>
                <a:lnTo>
                  <a:pt x="4969396" y="4342010"/>
                </a:lnTo>
                <a:lnTo>
                  <a:pt x="0" y="43420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882427" y="3621065"/>
            <a:ext cx="1153127" cy="1153127"/>
          </a:xfrm>
          <a:custGeom>
            <a:avLst/>
            <a:gdLst/>
            <a:ahLst/>
            <a:cxnLst/>
            <a:rect r="r" b="b" t="t" l="l"/>
            <a:pathLst>
              <a:path h="1153127" w="1153127">
                <a:moveTo>
                  <a:pt x="0" y="0"/>
                </a:moveTo>
                <a:lnTo>
                  <a:pt x="1153127" y="0"/>
                </a:lnTo>
                <a:lnTo>
                  <a:pt x="1153127" y="1153127"/>
                </a:lnTo>
                <a:lnTo>
                  <a:pt x="0" y="11531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5248986" y="9026217"/>
            <a:ext cx="1260783" cy="1260783"/>
          </a:xfrm>
          <a:custGeom>
            <a:avLst/>
            <a:gdLst/>
            <a:ahLst/>
            <a:cxnLst/>
            <a:rect r="r" b="b" t="t" l="l"/>
            <a:pathLst>
              <a:path h="1260783" w="1260783">
                <a:moveTo>
                  <a:pt x="0" y="0"/>
                </a:moveTo>
                <a:lnTo>
                  <a:pt x="1260783" y="0"/>
                </a:lnTo>
                <a:lnTo>
                  <a:pt x="1260783" y="1260783"/>
                </a:lnTo>
                <a:lnTo>
                  <a:pt x="0" y="12607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3266844" y="1723557"/>
            <a:ext cx="9785809" cy="7302660"/>
          </a:xfrm>
          <a:custGeom>
            <a:avLst/>
            <a:gdLst/>
            <a:ahLst/>
            <a:cxnLst/>
            <a:rect r="r" b="b" t="t" l="l"/>
            <a:pathLst>
              <a:path h="7302660" w="9785809">
                <a:moveTo>
                  <a:pt x="0" y="0"/>
                </a:moveTo>
                <a:lnTo>
                  <a:pt x="9785809" y="0"/>
                </a:lnTo>
                <a:lnTo>
                  <a:pt x="9785809" y="7302660"/>
                </a:lnTo>
                <a:lnTo>
                  <a:pt x="0" y="7302660"/>
                </a:lnTo>
                <a:lnTo>
                  <a:pt x="0" y="0"/>
                </a:lnTo>
                <a:close/>
              </a:path>
            </a:pathLst>
          </a:custGeom>
          <a:blipFill>
            <a:blip r:embed="rId7"/>
            <a:stretch>
              <a:fillRect l="0" t="0" r="0" b="0"/>
            </a:stretch>
          </a:blipFill>
        </p:spPr>
      </p:sp>
      <p:sp>
        <p:nvSpPr>
          <p:cNvPr name="TextBox 7" id="7"/>
          <p:cNvSpPr txBox="true"/>
          <p:nvPr/>
        </p:nvSpPr>
        <p:spPr>
          <a:xfrm rot="0">
            <a:off x="-3157979" y="368843"/>
            <a:ext cx="17281932" cy="610616"/>
          </a:xfrm>
          <a:prstGeom prst="rect">
            <a:avLst/>
          </a:prstGeom>
        </p:spPr>
        <p:txBody>
          <a:bodyPr anchor="t" rtlCol="false" tIns="0" lIns="0" bIns="0" rIns="0">
            <a:spAutoFit/>
          </a:bodyPr>
          <a:lstStyle/>
          <a:p>
            <a:pPr algn="ctr">
              <a:lnSpc>
                <a:spcPts val="4461"/>
              </a:lnSpc>
            </a:pPr>
            <a:r>
              <a:rPr lang="en-US" b="true" sz="4599" spc="-285">
                <a:solidFill>
                  <a:srgbClr val="000000"/>
                </a:solidFill>
                <a:latin typeface="Rokkitt Bold"/>
                <a:ea typeface="Rokkitt Bold"/>
                <a:cs typeface="Rokkitt Bold"/>
                <a:sym typeface="Rokkitt Bold"/>
              </a:rPr>
              <a:t>2 Phân tích các yếu tố ảnh hưởng đến giá vé </a:t>
            </a:r>
          </a:p>
        </p:txBody>
      </p:sp>
      <p:sp>
        <p:nvSpPr>
          <p:cNvPr name="TextBox 8" id="8"/>
          <p:cNvSpPr txBox="true"/>
          <p:nvPr/>
        </p:nvSpPr>
        <p:spPr>
          <a:xfrm rot="0">
            <a:off x="17455935" y="9255216"/>
            <a:ext cx="452762" cy="797560"/>
          </a:xfrm>
          <a:prstGeom prst="rect">
            <a:avLst/>
          </a:prstGeom>
        </p:spPr>
        <p:txBody>
          <a:bodyPr anchor="t" rtlCol="false" tIns="0" lIns="0" bIns="0" rIns="0">
            <a:spAutoFit/>
          </a:bodyPr>
          <a:lstStyle/>
          <a:p>
            <a:pPr algn="ctr">
              <a:lnSpc>
                <a:spcPts val="6439"/>
              </a:lnSpc>
              <a:spcBef>
                <a:spcPct val="0"/>
              </a:spcBef>
            </a:pPr>
            <a:r>
              <a:rPr lang="en-US" b="true" sz="4599" spc="-285">
                <a:solidFill>
                  <a:srgbClr val="000000"/>
                </a:solidFill>
                <a:latin typeface="Rokkitt Bold"/>
                <a:ea typeface="Rokkitt Bold"/>
                <a:cs typeface="Rokkitt Bold"/>
                <a:sym typeface="Rokkitt Bold"/>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155639">
            <a:off x="-798290" y="-1613817"/>
            <a:ext cx="19884580" cy="13514634"/>
          </a:xfrm>
          <a:custGeom>
            <a:avLst/>
            <a:gdLst/>
            <a:ahLst/>
            <a:cxnLst/>
            <a:rect r="r" b="b" t="t" l="l"/>
            <a:pathLst>
              <a:path h="13514634" w="19884580">
                <a:moveTo>
                  <a:pt x="19884580" y="10106824"/>
                </a:moveTo>
                <a:lnTo>
                  <a:pt x="1916893" y="13514634"/>
                </a:lnTo>
                <a:lnTo>
                  <a:pt x="0" y="3407810"/>
                </a:lnTo>
                <a:lnTo>
                  <a:pt x="17967687" y="0"/>
                </a:lnTo>
                <a:lnTo>
                  <a:pt x="19884580" y="10106824"/>
                </a:lnTo>
                <a:close/>
              </a:path>
            </a:pathLst>
          </a:custGeom>
          <a:blipFill>
            <a:blip r:embed="rId2"/>
            <a:stretch>
              <a:fillRect l="0" t="-12807" r="0" b="-12807"/>
            </a:stretch>
          </a:blipFill>
        </p:spPr>
      </p:sp>
      <p:sp>
        <p:nvSpPr>
          <p:cNvPr name="Freeform 3" id="3"/>
          <p:cNvSpPr/>
          <p:nvPr/>
        </p:nvSpPr>
        <p:spPr>
          <a:xfrm flipH="false" flipV="false" rot="0">
            <a:off x="0" y="631288"/>
            <a:ext cx="1153127" cy="1153127"/>
          </a:xfrm>
          <a:custGeom>
            <a:avLst/>
            <a:gdLst/>
            <a:ahLst/>
            <a:cxnLst/>
            <a:rect r="r" b="b" t="t" l="l"/>
            <a:pathLst>
              <a:path h="1153127" w="1153127">
                <a:moveTo>
                  <a:pt x="0" y="0"/>
                </a:moveTo>
                <a:lnTo>
                  <a:pt x="1153127" y="0"/>
                </a:lnTo>
                <a:lnTo>
                  <a:pt x="1153127" y="1153127"/>
                </a:lnTo>
                <a:lnTo>
                  <a:pt x="0" y="11531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248986" y="9026217"/>
            <a:ext cx="1260783" cy="1260783"/>
          </a:xfrm>
          <a:custGeom>
            <a:avLst/>
            <a:gdLst/>
            <a:ahLst/>
            <a:cxnLst/>
            <a:rect r="r" b="b" t="t" l="l"/>
            <a:pathLst>
              <a:path h="1260783" w="1260783">
                <a:moveTo>
                  <a:pt x="0" y="0"/>
                </a:moveTo>
                <a:lnTo>
                  <a:pt x="1260783" y="0"/>
                </a:lnTo>
                <a:lnTo>
                  <a:pt x="1260783" y="1260783"/>
                </a:lnTo>
                <a:lnTo>
                  <a:pt x="0" y="1260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153127" y="2593543"/>
            <a:ext cx="13765929" cy="5523579"/>
          </a:xfrm>
          <a:custGeom>
            <a:avLst/>
            <a:gdLst/>
            <a:ahLst/>
            <a:cxnLst/>
            <a:rect r="r" b="b" t="t" l="l"/>
            <a:pathLst>
              <a:path h="5523579" w="13765929">
                <a:moveTo>
                  <a:pt x="0" y="0"/>
                </a:moveTo>
                <a:lnTo>
                  <a:pt x="13765929" y="0"/>
                </a:lnTo>
                <a:lnTo>
                  <a:pt x="13765929" y="5523579"/>
                </a:lnTo>
                <a:lnTo>
                  <a:pt x="0" y="5523579"/>
                </a:lnTo>
                <a:lnTo>
                  <a:pt x="0" y="0"/>
                </a:lnTo>
                <a:close/>
              </a:path>
            </a:pathLst>
          </a:custGeom>
          <a:blipFill>
            <a:blip r:embed="rId5"/>
            <a:stretch>
              <a:fillRect l="0" t="0" r="0" b="0"/>
            </a:stretch>
          </a:blipFill>
        </p:spPr>
      </p:sp>
      <p:sp>
        <p:nvSpPr>
          <p:cNvPr name="TextBox 6" id="6"/>
          <p:cNvSpPr txBox="true"/>
          <p:nvPr/>
        </p:nvSpPr>
        <p:spPr>
          <a:xfrm rot="0">
            <a:off x="-2739992" y="368843"/>
            <a:ext cx="17281932" cy="610616"/>
          </a:xfrm>
          <a:prstGeom prst="rect">
            <a:avLst/>
          </a:prstGeom>
        </p:spPr>
        <p:txBody>
          <a:bodyPr anchor="t" rtlCol="false" tIns="0" lIns="0" bIns="0" rIns="0">
            <a:spAutoFit/>
          </a:bodyPr>
          <a:lstStyle/>
          <a:p>
            <a:pPr algn="ctr">
              <a:lnSpc>
                <a:spcPts val="4461"/>
              </a:lnSpc>
            </a:pPr>
            <a:r>
              <a:rPr lang="en-US" b="true" sz="4599" spc="-285">
                <a:solidFill>
                  <a:srgbClr val="000000"/>
                </a:solidFill>
                <a:latin typeface="Rokkitt Bold"/>
                <a:ea typeface="Rokkitt Bold"/>
                <a:cs typeface="Rokkitt Bold"/>
                <a:sym typeface="Rokkitt Bold"/>
              </a:rPr>
              <a:t>2 Phân tích các yếu tố ảnh hưởng đến giá vé </a:t>
            </a:r>
          </a:p>
        </p:txBody>
      </p:sp>
      <p:sp>
        <p:nvSpPr>
          <p:cNvPr name="TextBox 7" id="7"/>
          <p:cNvSpPr txBox="true"/>
          <p:nvPr/>
        </p:nvSpPr>
        <p:spPr>
          <a:xfrm rot="0">
            <a:off x="2060250" y="1442012"/>
            <a:ext cx="11004726" cy="608606"/>
          </a:xfrm>
          <a:prstGeom prst="rect">
            <a:avLst/>
          </a:prstGeom>
        </p:spPr>
        <p:txBody>
          <a:bodyPr anchor="t" rtlCol="false" tIns="0" lIns="0" bIns="0" rIns="0">
            <a:spAutoFit/>
          </a:bodyPr>
          <a:lstStyle/>
          <a:p>
            <a:pPr algn="l">
              <a:lnSpc>
                <a:spcPts val="4949"/>
              </a:lnSpc>
              <a:spcBef>
                <a:spcPct val="0"/>
              </a:spcBef>
            </a:pPr>
            <a:r>
              <a:rPr lang="en-US" sz="3535" spc="-219">
                <a:solidFill>
                  <a:srgbClr val="000000"/>
                </a:solidFill>
                <a:latin typeface="Rokkitt"/>
                <a:ea typeface="Rokkitt"/>
                <a:cs typeface="Rokkitt"/>
                <a:sym typeface="Rokkitt"/>
              </a:rPr>
              <a:t>Có tuyến bay với giá vé rất cao nhưng không có hành khách</a:t>
            </a:r>
          </a:p>
        </p:txBody>
      </p:sp>
      <p:sp>
        <p:nvSpPr>
          <p:cNvPr name="TextBox 8" id="8"/>
          <p:cNvSpPr txBox="true"/>
          <p:nvPr/>
        </p:nvSpPr>
        <p:spPr>
          <a:xfrm rot="0">
            <a:off x="17455610" y="9255216"/>
            <a:ext cx="453412" cy="797560"/>
          </a:xfrm>
          <a:prstGeom prst="rect">
            <a:avLst/>
          </a:prstGeom>
        </p:spPr>
        <p:txBody>
          <a:bodyPr anchor="t" rtlCol="false" tIns="0" lIns="0" bIns="0" rIns="0">
            <a:spAutoFit/>
          </a:bodyPr>
          <a:lstStyle/>
          <a:p>
            <a:pPr algn="ctr">
              <a:lnSpc>
                <a:spcPts val="6439"/>
              </a:lnSpc>
              <a:spcBef>
                <a:spcPct val="0"/>
              </a:spcBef>
            </a:pPr>
            <a:r>
              <a:rPr lang="en-US" b="true" sz="4599" spc="-285">
                <a:solidFill>
                  <a:srgbClr val="000000"/>
                </a:solidFill>
                <a:latin typeface="Rokkitt Bold"/>
                <a:ea typeface="Rokkitt Bold"/>
                <a:cs typeface="Rokkitt Bold"/>
                <a:sym typeface="Rokkitt Bold"/>
              </a:rPr>
              <a:t>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155639">
            <a:off x="-798290" y="-1613817"/>
            <a:ext cx="19884580" cy="13514634"/>
          </a:xfrm>
          <a:custGeom>
            <a:avLst/>
            <a:gdLst/>
            <a:ahLst/>
            <a:cxnLst/>
            <a:rect r="r" b="b" t="t" l="l"/>
            <a:pathLst>
              <a:path h="13514634" w="19884580">
                <a:moveTo>
                  <a:pt x="19884580" y="10106824"/>
                </a:moveTo>
                <a:lnTo>
                  <a:pt x="1916893" y="13514634"/>
                </a:lnTo>
                <a:lnTo>
                  <a:pt x="0" y="3407810"/>
                </a:lnTo>
                <a:lnTo>
                  <a:pt x="17967687" y="0"/>
                </a:lnTo>
                <a:lnTo>
                  <a:pt x="19884580" y="10106824"/>
                </a:lnTo>
                <a:close/>
              </a:path>
            </a:pathLst>
          </a:custGeom>
          <a:blipFill>
            <a:blip r:embed="rId2"/>
            <a:stretch>
              <a:fillRect l="0" t="-12807" r="0" b="-12807"/>
            </a:stretch>
          </a:blipFill>
        </p:spPr>
      </p:sp>
      <p:sp>
        <p:nvSpPr>
          <p:cNvPr name="Freeform 3" id="3"/>
          <p:cNvSpPr/>
          <p:nvPr/>
        </p:nvSpPr>
        <p:spPr>
          <a:xfrm flipH="false" flipV="false" rot="0">
            <a:off x="452136" y="1066698"/>
            <a:ext cx="1153127" cy="1153127"/>
          </a:xfrm>
          <a:custGeom>
            <a:avLst/>
            <a:gdLst/>
            <a:ahLst/>
            <a:cxnLst/>
            <a:rect r="r" b="b" t="t" l="l"/>
            <a:pathLst>
              <a:path h="1153127" w="1153127">
                <a:moveTo>
                  <a:pt x="0" y="0"/>
                </a:moveTo>
                <a:lnTo>
                  <a:pt x="1153128" y="0"/>
                </a:lnTo>
                <a:lnTo>
                  <a:pt x="1153128" y="1153127"/>
                </a:lnTo>
                <a:lnTo>
                  <a:pt x="0" y="11531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248986" y="9026217"/>
            <a:ext cx="1260783" cy="1260783"/>
          </a:xfrm>
          <a:custGeom>
            <a:avLst/>
            <a:gdLst/>
            <a:ahLst/>
            <a:cxnLst/>
            <a:rect r="r" b="b" t="t" l="l"/>
            <a:pathLst>
              <a:path h="1260783" w="1260783">
                <a:moveTo>
                  <a:pt x="0" y="0"/>
                </a:moveTo>
                <a:lnTo>
                  <a:pt x="1260783" y="0"/>
                </a:lnTo>
                <a:lnTo>
                  <a:pt x="1260783" y="1260783"/>
                </a:lnTo>
                <a:lnTo>
                  <a:pt x="0" y="1260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4856006" y="1643262"/>
            <a:ext cx="8187031" cy="7737743"/>
          </a:xfrm>
          <a:custGeom>
            <a:avLst/>
            <a:gdLst/>
            <a:ahLst/>
            <a:cxnLst/>
            <a:rect r="r" b="b" t="t" l="l"/>
            <a:pathLst>
              <a:path h="7737743" w="8187031">
                <a:moveTo>
                  <a:pt x="0" y="0"/>
                </a:moveTo>
                <a:lnTo>
                  <a:pt x="8187031" y="0"/>
                </a:lnTo>
                <a:lnTo>
                  <a:pt x="8187031" y="7737743"/>
                </a:lnTo>
                <a:lnTo>
                  <a:pt x="0" y="7737743"/>
                </a:lnTo>
                <a:lnTo>
                  <a:pt x="0" y="0"/>
                </a:lnTo>
                <a:close/>
              </a:path>
            </a:pathLst>
          </a:custGeom>
          <a:blipFill>
            <a:blip r:embed="rId5"/>
            <a:stretch>
              <a:fillRect l="0" t="0" r="0" b="0"/>
            </a:stretch>
          </a:blipFill>
        </p:spPr>
      </p:sp>
      <p:sp>
        <p:nvSpPr>
          <p:cNvPr name="TextBox 6" id="6"/>
          <p:cNvSpPr txBox="true"/>
          <p:nvPr/>
        </p:nvSpPr>
        <p:spPr>
          <a:xfrm rot="0">
            <a:off x="-3088315" y="368843"/>
            <a:ext cx="17281932" cy="610616"/>
          </a:xfrm>
          <a:prstGeom prst="rect">
            <a:avLst/>
          </a:prstGeom>
        </p:spPr>
        <p:txBody>
          <a:bodyPr anchor="t" rtlCol="false" tIns="0" lIns="0" bIns="0" rIns="0">
            <a:spAutoFit/>
          </a:bodyPr>
          <a:lstStyle/>
          <a:p>
            <a:pPr algn="ctr">
              <a:lnSpc>
                <a:spcPts val="4461"/>
              </a:lnSpc>
            </a:pPr>
            <a:r>
              <a:rPr lang="en-US" b="true" sz="4599" spc="-285">
                <a:solidFill>
                  <a:srgbClr val="000000"/>
                </a:solidFill>
                <a:latin typeface="Rokkitt Bold"/>
                <a:ea typeface="Rokkitt Bold"/>
                <a:cs typeface="Rokkitt Bold"/>
                <a:sym typeface="Rokkitt Bold"/>
              </a:rPr>
              <a:t>2 Phân tích các yếu tố ảnh hưởng đến giá vé </a:t>
            </a:r>
          </a:p>
        </p:txBody>
      </p:sp>
      <p:sp>
        <p:nvSpPr>
          <p:cNvPr name="TextBox 7" id="7"/>
          <p:cNvSpPr txBox="true"/>
          <p:nvPr/>
        </p:nvSpPr>
        <p:spPr>
          <a:xfrm rot="0">
            <a:off x="17451822" y="9255216"/>
            <a:ext cx="460988" cy="797560"/>
          </a:xfrm>
          <a:prstGeom prst="rect">
            <a:avLst/>
          </a:prstGeom>
        </p:spPr>
        <p:txBody>
          <a:bodyPr anchor="t" rtlCol="false" tIns="0" lIns="0" bIns="0" rIns="0">
            <a:spAutoFit/>
          </a:bodyPr>
          <a:lstStyle/>
          <a:p>
            <a:pPr algn="ctr">
              <a:lnSpc>
                <a:spcPts val="6439"/>
              </a:lnSpc>
              <a:spcBef>
                <a:spcPct val="0"/>
              </a:spcBef>
            </a:pPr>
            <a:r>
              <a:rPr lang="en-US" b="true" sz="4599" spc="-285">
                <a:solidFill>
                  <a:srgbClr val="000000"/>
                </a:solidFill>
                <a:latin typeface="Rokkitt Bold"/>
                <a:ea typeface="Rokkitt Bold"/>
                <a:cs typeface="Rokkitt Bold"/>
                <a:sym typeface="Rokkitt Bold"/>
              </a:rPr>
              <a:t>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155639">
            <a:off x="-798290" y="-1613817"/>
            <a:ext cx="19884580" cy="13514634"/>
          </a:xfrm>
          <a:custGeom>
            <a:avLst/>
            <a:gdLst/>
            <a:ahLst/>
            <a:cxnLst/>
            <a:rect r="r" b="b" t="t" l="l"/>
            <a:pathLst>
              <a:path h="13514634" w="19884580">
                <a:moveTo>
                  <a:pt x="19884580" y="10106824"/>
                </a:moveTo>
                <a:lnTo>
                  <a:pt x="1916893" y="13514634"/>
                </a:lnTo>
                <a:lnTo>
                  <a:pt x="0" y="3407810"/>
                </a:lnTo>
                <a:lnTo>
                  <a:pt x="17967687" y="0"/>
                </a:lnTo>
                <a:lnTo>
                  <a:pt x="19884580" y="10106824"/>
                </a:lnTo>
                <a:close/>
              </a:path>
            </a:pathLst>
          </a:custGeom>
          <a:blipFill>
            <a:blip r:embed="rId2"/>
            <a:stretch>
              <a:fillRect l="0" t="-12807" r="0" b="-12807"/>
            </a:stretch>
          </a:blipFill>
        </p:spPr>
      </p:sp>
      <p:sp>
        <p:nvSpPr>
          <p:cNvPr name="Freeform 3" id="3"/>
          <p:cNvSpPr/>
          <p:nvPr/>
        </p:nvSpPr>
        <p:spPr>
          <a:xfrm flipH="false" flipV="false" rot="0">
            <a:off x="452136" y="2316374"/>
            <a:ext cx="1153127" cy="1153127"/>
          </a:xfrm>
          <a:custGeom>
            <a:avLst/>
            <a:gdLst/>
            <a:ahLst/>
            <a:cxnLst/>
            <a:rect r="r" b="b" t="t" l="l"/>
            <a:pathLst>
              <a:path h="1153127" w="1153127">
                <a:moveTo>
                  <a:pt x="0" y="0"/>
                </a:moveTo>
                <a:lnTo>
                  <a:pt x="1153128" y="0"/>
                </a:lnTo>
                <a:lnTo>
                  <a:pt x="1153128" y="1153127"/>
                </a:lnTo>
                <a:lnTo>
                  <a:pt x="0" y="11531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248986" y="9026217"/>
            <a:ext cx="1260783" cy="1260783"/>
          </a:xfrm>
          <a:custGeom>
            <a:avLst/>
            <a:gdLst/>
            <a:ahLst/>
            <a:cxnLst/>
            <a:rect r="r" b="b" t="t" l="l"/>
            <a:pathLst>
              <a:path h="1260783" w="1260783">
                <a:moveTo>
                  <a:pt x="0" y="0"/>
                </a:moveTo>
                <a:lnTo>
                  <a:pt x="1260783" y="0"/>
                </a:lnTo>
                <a:lnTo>
                  <a:pt x="1260783" y="1260783"/>
                </a:lnTo>
                <a:lnTo>
                  <a:pt x="0" y="1260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261035" y="2316374"/>
            <a:ext cx="13765929" cy="4078157"/>
          </a:xfrm>
          <a:custGeom>
            <a:avLst/>
            <a:gdLst/>
            <a:ahLst/>
            <a:cxnLst/>
            <a:rect r="r" b="b" t="t" l="l"/>
            <a:pathLst>
              <a:path h="4078157" w="13765929">
                <a:moveTo>
                  <a:pt x="0" y="0"/>
                </a:moveTo>
                <a:lnTo>
                  <a:pt x="13765930" y="0"/>
                </a:lnTo>
                <a:lnTo>
                  <a:pt x="13765930" y="4078157"/>
                </a:lnTo>
                <a:lnTo>
                  <a:pt x="0" y="4078157"/>
                </a:lnTo>
                <a:lnTo>
                  <a:pt x="0" y="0"/>
                </a:lnTo>
                <a:close/>
              </a:path>
            </a:pathLst>
          </a:custGeom>
          <a:blipFill>
            <a:blip r:embed="rId5"/>
            <a:stretch>
              <a:fillRect l="0" t="0" r="0" b="0"/>
            </a:stretch>
          </a:blipFill>
        </p:spPr>
      </p:sp>
      <p:sp>
        <p:nvSpPr>
          <p:cNvPr name="Freeform 6" id="6"/>
          <p:cNvSpPr/>
          <p:nvPr/>
        </p:nvSpPr>
        <p:spPr>
          <a:xfrm flipH="false" flipV="false" rot="0">
            <a:off x="2261035" y="6751176"/>
            <a:ext cx="13765929" cy="1032445"/>
          </a:xfrm>
          <a:custGeom>
            <a:avLst/>
            <a:gdLst/>
            <a:ahLst/>
            <a:cxnLst/>
            <a:rect r="r" b="b" t="t" l="l"/>
            <a:pathLst>
              <a:path h="1032445" w="13765929">
                <a:moveTo>
                  <a:pt x="0" y="0"/>
                </a:moveTo>
                <a:lnTo>
                  <a:pt x="13765930" y="0"/>
                </a:lnTo>
                <a:lnTo>
                  <a:pt x="13765930" y="1032445"/>
                </a:lnTo>
                <a:lnTo>
                  <a:pt x="0" y="1032445"/>
                </a:lnTo>
                <a:lnTo>
                  <a:pt x="0" y="0"/>
                </a:lnTo>
                <a:close/>
              </a:path>
            </a:pathLst>
          </a:custGeom>
          <a:blipFill>
            <a:blip r:embed="rId6"/>
            <a:stretch>
              <a:fillRect l="0" t="0" r="0" b="0"/>
            </a:stretch>
          </a:blipFill>
        </p:spPr>
      </p:sp>
      <p:sp>
        <p:nvSpPr>
          <p:cNvPr name="TextBox 7" id="7"/>
          <p:cNvSpPr txBox="true"/>
          <p:nvPr/>
        </p:nvSpPr>
        <p:spPr>
          <a:xfrm rot="0">
            <a:off x="-3088315" y="418084"/>
            <a:ext cx="17281932" cy="610616"/>
          </a:xfrm>
          <a:prstGeom prst="rect">
            <a:avLst/>
          </a:prstGeom>
        </p:spPr>
        <p:txBody>
          <a:bodyPr anchor="t" rtlCol="false" tIns="0" lIns="0" bIns="0" rIns="0">
            <a:spAutoFit/>
          </a:bodyPr>
          <a:lstStyle/>
          <a:p>
            <a:pPr algn="ctr">
              <a:lnSpc>
                <a:spcPts val="4461"/>
              </a:lnSpc>
            </a:pPr>
            <a:r>
              <a:rPr lang="en-US" b="true" sz="4599" spc="-285">
                <a:solidFill>
                  <a:srgbClr val="000000"/>
                </a:solidFill>
                <a:latin typeface="Rokkitt Bold"/>
                <a:ea typeface="Rokkitt Bold"/>
                <a:cs typeface="Rokkitt Bold"/>
                <a:sym typeface="Rokkitt Bold"/>
              </a:rPr>
              <a:t>2 Huấn luyện mô hình dự đoán giá vé </a:t>
            </a:r>
          </a:p>
        </p:txBody>
      </p:sp>
      <p:sp>
        <p:nvSpPr>
          <p:cNvPr name="TextBox 8" id="8"/>
          <p:cNvSpPr txBox="true"/>
          <p:nvPr/>
        </p:nvSpPr>
        <p:spPr>
          <a:xfrm rot="0">
            <a:off x="17459128" y="9255216"/>
            <a:ext cx="446376" cy="797560"/>
          </a:xfrm>
          <a:prstGeom prst="rect">
            <a:avLst/>
          </a:prstGeom>
        </p:spPr>
        <p:txBody>
          <a:bodyPr anchor="t" rtlCol="false" tIns="0" lIns="0" bIns="0" rIns="0">
            <a:spAutoFit/>
          </a:bodyPr>
          <a:lstStyle/>
          <a:p>
            <a:pPr algn="ctr">
              <a:lnSpc>
                <a:spcPts val="6439"/>
              </a:lnSpc>
              <a:spcBef>
                <a:spcPct val="0"/>
              </a:spcBef>
            </a:pPr>
            <a:r>
              <a:rPr lang="en-US" b="true" sz="4599" spc="-285">
                <a:solidFill>
                  <a:srgbClr val="000000"/>
                </a:solidFill>
                <a:latin typeface="Rokkitt Bold"/>
                <a:ea typeface="Rokkitt Bold"/>
                <a:cs typeface="Rokkitt Bold"/>
                <a:sym typeface="Rokkitt Bold"/>
              </a:rPr>
              <a:t>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155639">
            <a:off x="-798290" y="-1613817"/>
            <a:ext cx="19884580" cy="13514634"/>
          </a:xfrm>
          <a:custGeom>
            <a:avLst/>
            <a:gdLst/>
            <a:ahLst/>
            <a:cxnLst/>
            <a:rect r="r" b="b" t="t" l="l"/>
            <a:pathLst>
              <a:path h="13514634" w="19884580">
                <a:moveTo>
                  <a:pt x="19884580" y="10106824"/>
                </a:moveTo>
                <a:lnTo>
                  <a:pt x="1916893" y="13514634"/>
                </a:lnTo>
                <a:lnTo>
                  <a:pt x="0" y="3407810"/>
                </a:lnTo>
                <a:lnTo>
                  <a:pt x="17967687" y="0"/>
                </a:lnTo>
                <a:lnTo>
                  <a:pt x="19884580" y="10106824"/>
                </a:lnTo>
                <a:close/>
              </a:path>
            </a:pathLst>
          </a:custGeom>
          <a:blipFill>
            <a:blip r:embed="rId2"/>
            <a:stretch>
              <a:fillRect l="0" t="-12807" r="0" b="-12807"/>
            </a:stretch>
          </a:blipFill>
        </p:spPr>
      </p:sp>
      <p:sp>
        <p:nvSpPr>
          <p:cNvPr name="Freeform 3" id="3"/>
          <p:cNvSpPr/>
          <p:nvPr/>
        </p:nvSpPr>
        <p:spPr>
          <a:xfrm flipH="false" flipV="false" rot="0">
            <a:off x="452136" y="1707061"/>
            <a:ext cx="1153127" cy="1153127"/>
          </a:xfrm>
          <a:custGeom>
            <a:avLst/>
            <a:gdLst/>
            <a:ahLst/>
            <a:cxnLst/>
            <a:rect r="r" b="b" t="t" l="l"/>
            <a:pathLst>
              <a:path h="1153127" w="1153127">
                <a:moveTo>
                  <a:pt x="0" y="0"/>
                </a:moveTo>
                <a:lnTo>
                  <a:pt x="1153128" y="0"/>
                </a:lnTo>
                <a:lnTo>
                  <a:pt x="1153128" y="1153127"/>
                </a:lnTo>
                <a:lnTo>
                  <a:pt x="0" y="11531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248986" y="9026217"/>
            <a:ext cx="1260783" cy="1260783"/>
          </a:xfrm>
          <a:custGeom>
            <a:avLst/>
            <a:gdLst/>
            <a:ahLst/>
            <a:cxnLst/>
            <a:rect r="r" b="b" t="t" l="l"/>
            <a:pathLst>
              <a:path h="1260783" w="1260783">
                <a:moveTo>
                  <a:pt x="0" y="0"/>
                </a:moveTo>
                <a:lnTo>
                  <a:pt x="1260783" y="0"/>
                </a:lnTo>
                <a:lnTo>
                  <a:pt x="1260783" y="1260783"/>
                </a:lnTo>
                <a:lnTo>
                  <a:pt x="0" y="1260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719605" y="5669570"/>
            <a:ext cx="10848791" cy="3987039"/>
          </a:xfrm>
          <a:custGeom>
            <a:avLst/>
            <a:gdLst/>
            <a:ahLst/>
            <a:cxnLst/>
            <a:rect r="r" b="b" t="t" l="l"/>
            <a:pathLst>
              <a:path h="3987039" w="10848791">
                <a:moveTo>
                  <a:pt x="0" y="0"/>
                </a:moveTo>
                <a:lnTo>
                  <a:pt x="10848790" y="0"/>
                </a:lnTo>
                <a:lnTo>
                  <a:pt x="10848790" y="3987039"/>
                </a:lnTo>
                <a:lnTo>
                  <a:pt x="0" y="3987039"/>
                </a:lnTo>
                <a:lnTo>
                  <a:pt x="0" y="0"/>
                </a:lnTo>
                <a:close/>
              </a:path>
            </a:pathLst>
          </a:custGeom>
          <a:blipFill>
            <a:blip r:embed="rId5"/>
            <a:stretch>
              <a:fillRect l="0" t="0" r="0" b="0"/>
            </a:stretch>
          </a:blipFill>
        </p:spPr>
      </p:sp>
      <p:sp>
        <p:nvSpPr>
          <p:cNvPr name="Freeform 6" id="6"/>
          <p:cNvSpPr/>
          <p:nvPr/>
        </p:nvSpPr>
        <p:spPr>
          <a:xfrm flipH="false" flipV="false" rot="0">
            <a:off x="4777057" y="3253459"/>
            <a:ext cx="5774481" cy="1890041"/>
          </a:xfrm>
          <a:custGeom>
            <a:avLst/>
            <a:gdLst/>
            <a:ahLst/>
            <a:cxnLst/>
            <a:rect r="r" b="b" t="t" l="l"/>
            <a:pathLst>
              <a:path h="1890041" w="5774481">
                <a:moveTo>
                  <a:pt x="0" y="0"/>
                </a:moveTo>
                <a:lnTo>
                  <a:pt x="5774482" y="0"/>
                </a:lnTo>
                <a:lnTo>
                  <a:pt x="5774482" y="1890041"/>
                </a:lnTo>
                <a:lnTo>
                  <a:pt x="0" y="1890041"/>
                </a:lnTo>
                <a:lnTo>
                  <a:pt x="0" y="0"/>
                </a:lnTo>
                <a:close/>
              </a:path>
            </a:pathLst>
          </a:custGeom>
          <a:blipFill>
            <a:blip r:embed="rId6"/>
            <a:stretch>
              <a:fillRect l="0" t="0" r="0" b="0"/>
            </a:stretch>
          </a:blipFill>
        </p:spPr>
      </p:sp>
      <p:sp>
        <p:nvSpPr>
          <p:cNvPr name="TextBox 7" id="7"/>
          <p:cNvSpPr txBox="true"/>
          <p:nvPr/>
        </p:nvSpPr>
        <p:spPr>
          <a:xfrm rot="0">
            <a:off x="-3366973" y="85725"/>
            <a:ext cx="17281932" cy="610616"/>
          </a:xfrm>
          <a:prstGeom prst="rect">
            <a:avLst/>
          </a:prstGeom>
        </p:spPr>
        <p:txBody>
          <a:bodyPr anchor="t" rtlCol="false" tIns="0" lIns="0" bIns="0" rIns="0">
            <a:spAutoFit/>
          </a:bodyPr>
          <a:lstStyle/>
          <a:p>
            <a:pPr algn="ctr">
              <a:lnSpc>
                <a:spcPts val="4461"/>
              </a:lnSpc>
            </a:pPr>
            <a:r>
              <a:rPr lang="en-US" b="true" sz="4599" spc="-285">
                <a:solidFill>
                  <a:srgbClr val="000000"/>
                </a:solidFill>
                <a:latin typeface="Rokkitt Bold"/>
                <a:ea typeface="Rokkitt Bold"/>
                <a:cs typeface="Rokkitt Bold"/>
                <a:sym typeface="Rokkitt Bold"/>
              </a:rPr>
              <a:t>2 Huấn luyện mô hình dự đoán giá vé </a:t>
            </a:r>
          </a:p>
        </p:txBody>
      </p:sp>
      <p:sp>
        <p:nvSpPr>
          <p:cNvPr name="TextBox 8" id="8"/>
          <p:cNvSpPr txBox="true"/>
          <p:nvPr/>
        </p:nvSpPr>
        <p:spPr>
          <a:xfrm rot="0">
            <a:off x="1844671" y="845702"/>
            <a:ext cx="4523293" cy="797560"/>
          </a:xfrm>
          <a:prstGeom prst="rect">
            <a:avLst/>
          </a:prstGeom>
        </p:spPr>
        <p:txBody>
          <a:bodyPr anchor="t" rtlCol="false" tIns="0" lIns="0" bIns="0" rIns="0">
            <a:spAutoFit/>
          </a:bodyPr>
          <a:lstStyle/>
          <a:p>
            <a:pPr algn="ctr">
              <a:lnSpc>
                <a:spcPts val="6439"/>
              </a:lnSpc>
              <a:spcBef>
                <a:spcPct val="0"/>
              </a:spcBef>
            </a:pPr>
            <a:r>
              <a:rPr lang="en-US" b="true" sz="4599" spc="-285">
                <a:solidFill>
                  <a:srgbClr val="000000"/>
                </a:solidFill>
                <a:latin typeface="Rokkitt Bold"/>
                <a:ea typeface="Rokkitt Bold"/>
                <a:cs typeface="Rokkitt Bold"/>
                <a:sym typeface="Rokkitt Bold"/>
              </a:rPr>
              <a:t>BASELINE MODEL</a:t>
            </a:r>
          </a:p>
        </p:txBody>
      </p:sp>
      <p:sp>
        <p:nvSpPr>
          <p:cNvPr name="TextBox 9" id="9"/>
          <p:cNvSpPr txBox="true"/>
          <p:nvPr/>
        </p:nvSpPr>
        <p:spPr>
          <a:xfrm rot="0">
            <a:off x="1844671" y="1740302"/>
            <a:ext cx="11639253" cy="2154048"/>
          </a:xfrm>
          <a:prstGeom prst="rect">
            <a:avLst/>
          </a:prstGeom>
        </p:spPr>
        <p:txBody>
          <a:bodyPr anchor="t" rtlCol="false" tIns="0" lIns="0" bIns="0" rIns="0">
            <a:spAutoFit/>
          </a:bodyPr>
          <a:lstStyle/>
          <a:p>
            <a:pPr algn="l">
              <a:lnSpc>
                <a:spcPts val="5761"/>
              </a:lnSpc>
            </a:pPr>
            <a:r>
              <a:rPr lang="en-US" sz="4115" spc="-255">
                <a:solidFill>
                  <a:srgbClr val="000000"/>
                </a:solidFill>
                <a:latin typeface="Rokkitt"/>
                <a:ea typeface="Rokkitt"/>
                <a:cs typeface="Rokkitt"/>
                <a:sym typeface="Rokkitt"/>
              </a:rPr>
              <a:t>Giá vé = f(Khoảng cách)</a:t>
            </a:r>
          </a:p>
          <a:p>
            <a:pPr algn="l">
              <a:lnSpc>
                <a:spcPts val="5761"/>
              </a:lnSpc>
              <a:spcBef>
                <a:spcPct val="0"/>
              </a:spcBef>
            </a:pPr>
            <a:r>
              <a:rPr lang="en-US" sz="4115" spc="-255">
                <a:solidFill>
                  <a:srgbClr val="000000"/>
                </a:solidFill>
                <a:latin typeface="Rokkitt"/>
                <a:ea typeface="Rokkitt"/>
                <a:cs typeface="Rokkitt"/>
                <a:sym typeface="Rokkitt"/>
              </a:rPr>
              <a:t>Ý nghĩa: Đo lường tác động cơ bản của khoảng cách lên giá vé</a:t>
            </a:r>
          </a:p>
          <a:p>
            <a:pPr algn="l">
              <a:lnSpc>
                <a:spcPts val="5761"/>
              </a:lnSpc>
              <a:spcBef>
                <a:spcPct val="0"/>
              </a:spcBef>
            </a:pPr>
          </a:p>
        </p:txBody>
      </p:sp>
      <p:sp>
        <p:nvSpPr>
          <p:cNvPr name="TextBox 10" id="10"/>
          <p:cNvSpPr txBox="true"/>
          <p:nvPr/>
        </p:nvSpPr>
        <p:spPr>
          <a:xfrm rot="0">
            <a:off x="1605264" y="5564795"/>
            <a:ext cx="1673153" cy="797560"/>
          </a:xfrm>
          <a:prstGeom prst="rect">
            <a:avLst/>
          </a:prstGeom>
        </p:spPr>
        <p:txBody>
          <a:bodyPr anchor="t" rtlCol="false" tIns="0" lIns="0" bIns="0" rIns="0">
            <a:spAutoFit/>
          </a:bodyPr>
          <a:lstStyle/>
          <a:p>
            <a:pPr algn="ctr">
              <a:lnSpc>
                <a:spcPts val="6439"/>
              </a:lnSpc>
              <a:spcBef>
                <a:spcPct val="0"/>
              </a:spcBef>
            </a:pPr>
            <a:r>
              <a:rPr lang="en-US" b="true" sz="4599" spc="-285">
                <a:solidFill>
                  <a:srgbClr val="000000"/>
                </a:solidFill>
                <a:latin typeface="Rokkitt Bold"/>
                <a:ea typeface="Rokkitt Bold"/>
                <a:cs typeface="Rokkitt Bold"/>
                <a:sym typeface="Rokkitt Bold"/>
              </a:rPr>
              <a:t>Kết quả</a:t>
            </a:r>
          </a:p>
        </p:txBody>
      </p:sp>
      <p:sp>
        <p:nvSpPr>
          <p:cNvPr name="TextBox 11" id="11"/>
          <p:cNvSpPr txBox="true"/>
          <p:nvPr/>
        </p:nvSpPr>
        <p:spPr>
          <a:xfrm rot="0">
            <a:off x="17467895" y="9255216"/>
            <a:ext cx="428841" cy="797560"/>
          </a:xfrm>
          <a:prstGeom prst="rect">
            <a:avLst/>
          </a:prstGeom>
        </p:spPr>
        <p:txBody>
          <a:bodyPr anchor="t" rtlCol="false" tIns="0" lIns="0" bIns="0" rIns="0">
            <a:spAutoFit/>
          </a:bodyPr>
          <a:lstStyle/>
          <a:p>
            <a:pPr algn="ctr">
              <a:lnSpc>
                <a:spcPts val="6439"/>
              </a:lnSpc>
              <a:spcBef>
                <a:spcPct val="0"/>
              </a:spcBef>
            </a:pPr>
            <a:r>
              <a:rPr lang="en-US" b="true" sz="4599" spc="-285">
                <a:solidFill>
                  <a:srgbClr val="000000"/>
                </a:solidFill>
                <a:latin typeface="Rokkitt Bold"/>
                <a:ea typeface="Rokkitt Bold"/>
                <a:cs typeface="Rokkitt Bold"/>
                <a:sym typeface="Rokkitt Bold"/>
              </a:rPr>
              <a:t>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155639">
            <a:off x="-798290" y="-1613817"/>
            <a:ext cx="19884580" cy="13514634"/>
          </a:xfrm>
          <a:custGeom>
            <a:avLst/>
            <a:gdLst/>
            <a:ahLst/>
            <a:cxnLst/>
            <a:rect r="r" b="b" t="t" l="l"/>
            <a:pathLst>
              <a:path h="13514634" w="19884580">
                <a:moveTo>
                  <a:pt x="19884580" y="10106824"/>
                </a:moveTo>
                <a:lnTo>
                  <a:pt x="1916893" y="13514634"/>
                </a:lnTo>
                <a:lnTo>
                  <a:pt x="0" y="3407810"/>
                </a:lnTo>
                <a:lnTo>
                  <a:pt x="17967687" y="0"/>
                </a:lnTo>
                <a:lnTo>
                  <a:pt x="19884580" y="10106824"/>
                </a:lnTo>
                <a:close/>
              </a:path>
            </a:pathLst>
          </a:custGeom>
          <a:blipFill>
            <a:blip r:embed="rId2"/>
            <a:stretch>
              <a:fillRect l="0" t="-12807" r="0" b="-12807"/>
            </a:stretch>
          </a:blipFill>
        </p:spPr>
      </p:sp>
      <p:sp>
        <p:nvSpPr>
          <p:cNvPr name="Freeform 3" id="3"/>
          <p:cNvSpPr/>
          <p:nvPr/>
        </p:nvSpPr>
        <p:spPr>
          <a:xfrm flipH="false" flipV="false" rot="-10466781">
            <a:off x="13656738" y="-527743"/>
            <a:ext cx="4969396" cy="4342010"/>
          </a:xfrm>
          <a:custGeom>
            <a:avLst/>
            <a:gdLst/>
            <a:ahLst/>
            <a:cxnLst/>
            <a:rect r="r" b="b" t="t" l="l"/>
            <a:pathLst>
              <a:path h="4342010" w="4969396">
                <a:moveTo>
                  <a:pt x="0" y="0"/>
                </a:moveTo>
                <a:lnTo>
                  <a:pt x="4969396" y="0"/>
                </a:lnTo>
                <a:lnTo>
                  <a:pt x="4969396" y="4342010"/>
                </a:lnTo>
                <a:lnTo>
                  <a:pt x="0" y="43420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52136" y="1707061"/>
            <a:ext cx="1153127" cy="1153127"/>
          </a:xfrm>
          <a:custGeom>
            <a:avLst/>
            <a:gdLst/>
            <a:ahLst/>
            <a:cxnLst/>
            <a:rect r="r" b="b" t="t" l="l"/>
            <a:pathLst>
              <a:path h="1153127" w="1153127">
                <a:moveTo>
                  <a:pt x="0" y="0"/>
                </a:moveTo>
                <a:lnTo>
                  <a:pt x="1153128" y="0"/>
                </a:lnTo>
                <a:lnTo>
                  <a:pt x="1153128" y="1153127"/>
                </a:lnTo>
                <a:lnTo>
                  <a:pt x="0" y="11531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5248986" y="9026217"/>
            <a:ext cx="1260783" cy="1260783"/>
          </a:xfrm>
          <a:custGeom>
            <a:avLst/>
            <a:gdLst/>
            <a:ahLst/>
            <a:cxnLst/>
            <a:rect r="r" b="b" t="t" l="l"/>
            <a:pathLst>
              <a:path h="1260783" w="1260783">
                <a:moveTo>
                  <a:pt x="0" y="0"/>
                </a:moveTo>
                <a:lnTo>
                  <a:pt x="1260783" y="0"/>
                </a:lnTo>
                <a:lnTo>
                  <a:pt x="1260783" y="1260783"/>
                </a:lnTo>
                <a:lnTo>
                  <a:pt x="0" y="12607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844671" y="8223693"/>
            <a:ext cx="7856289" cy="1605048"/>
          </a:xfrm>
          <a:custGeom>
            <a:avLst/>
            <a:gdLst/>
            <a:ahLst/>
            <a:cxnLst/>
            <a:rect r="r" b="b" t="t" l="l"/>
            <a:pathLst>
              <a:path h="1605048" w="7856289">
                <a:moveTo>
                  <a:pt x="0" y="0"/>
                </a:moveTo>
                <a:lnTo>
                  <a:pt x="7856289" y="0"/>
                </a:lnTo>
                <a:lnTo>
                  <a:pt x="7856289" y="1605048"/>
                </a:lnTo>
                <a:lnTo>
                  <a:pt x="0" y="1605048"/>
                </a:lnTo>
                <a:lnTo>
                  <a:pt x="0" y="0"/>
                </a:lnTo>
                <a:close/>
              </a:path>
            </a:pathLst>
          </a:custGeom>
          <a:blipFill>
            <a:blip r:embed="rId7"/>
            <a:stretch>
              <a:fillRect l="0" t="0" r="0" b="0"/>
            </a:stretch>
          </a:blipFill>
        </p:spPr>
      </p:sp>
      <p:sp>
        <p:nvSpPr>
          <p:cNvPr name="Freeform 7" id="7"/>
          <p:cNvSpPr/>
          <p:nvPr/>
        </p:nvSpPr>
        <p:spPr>
          <a:xfrm flipH="false" flipV="false" rot="0">
            <a:off x="1844671" y="2283625"/>
            <a:ext cx="11301259" cy="3249112"/>
          </a:xfrm>
          <a:custGeom>
            <a:avLst/>
            <a:gdLst/>
            <a:ahLst/>
            <a:cxnLst/>
            <a:rect r="r" b="b" t="t" l="l"/>
            <a:pathLst>
              <a:path h="3249112" w="11301259">
                <a:moveTo>
                  <a:pt x="0" y="0"/>
                </a:moveTo>
                <a:lnTo>
                  <a:pt x="11301259" y="0"/>
                </a:lnTo>
                <a:lnTo>
                  <a:pt x="11301259" y="3249112"/>
                </a:lnTo>
                <a:lnTo>
                  <a:pt x="0" y="3249112"/>
                </a:lnTo>
                <a:lnTo>
                  <a:pt x="0" y="0"/>
                </a:lnTo>
                <a:close/>
              </a:path>
            </a:pathLst>
          </a:custGeom>
          <a:blipFill>
            <a:blip r:embed="rId8"/>
            <a:stretch>
              <a:fillRect l="0" t="0" r="0" b="0"/>
            </a:stretch>
          </a:blipFill>
        </p:spPr>
      </p:sp>
      <p:sp>
        <p:nvSpPr>
          <p:cNvPr name="Freeform 8" id="8"/>
          <p:cNvSpPr/>
          <p:nvPr/>
        </p:nvSpPr>
        <p:spPr>
          <a:xfrm flipH="false" flipV="false" rot="0">
            <a:off x="1844671" y="6170912"/>
            <a:ext cx="11301259" cy="1542127"/>
          </a:xfrm>
          <a:custGeom>
            <a:avLst/>
            <a:gdLst/>
            <a:ahLst/>
            <a:cxnLst/>
            <a:rect r="r" b="b" t="t" l="l"/>
            <a:pathLst>
              <a:path h="1542127" w="11301259">
                <a:moveTo>
                  <a:pt x="0" y="0"/>
                </a:moveTo>
                <a:lnTo>
                  <a:pt x="11301259" y="0"/>
                </a:lnTo>
                <a:lnTo>
                  <a:pt x="11301259" y="1542127"/>
                </a:lnTo>
                <a:lnTo>
                  <a:pt x="0" y="1542127"/>
                </a:lnTo>
                <a:lnTo>
                  <a:pt x="0" y="0"/>
                </a:lnTo>
                <a:close/>
              </a:path>
            </a:pathLst>
          </a:custGeom>
          <a:blipFill>
            <a:blip r:embed="rId9"/>
            <a:stretch>
              <a:fillRect l="0" t="0" r="0" b="0"/>
            </a:stretch>
          </a:blipFill>
        </p:spPr>
      </p:sp>
      <p:sp>
        <p:nvSpPr>
          <p:cNvPr name="TextBox 9" id="9"/>
          <p:cNvSpPr txBox="true"/>
          <p:nvPr/>
        </p:nvSpPr>
        <p:spPr>
          <a:xfrm rot="0">
            <a:off x="-3366973" y="85725"/>
            <a:ext cx="17281932" cy="610616"/>
          </a:xfrm>
          <a:prstGeom prst="rect">
            <a:avLst/>
          </a:prstGeom>
        </p:spPr>
        <p:txBody>
          <a:bodyPr anchor="t" rtlCol="false" tIns="0" lIns="0" bIns="0" rIns="0">
            <a:spAutoFit/>
          </a:bodyPr>
          <a:lstStyle/>
          <a:p>
            <a:pPr algn="ctr">
              <a:lnSpc>
                <a:spcPts val="4461"/>
              </a:lnSpc>
            </a:pPr>
            <a:r>
              <a:rPr lang="en-US" b="true" sz="4599" spc="-285">
                <a:solidFill>
                  <a:srgbClr val="000000"/>
                </a:solidFill>
                <a:latin typeface="Rokkitt Bold"/>
                <a:ea typeface="Rokkitt Bold"/>
                <a:cs typeface="Rokkitt Bold"/>
                <a:sym typeface="Rokkitt Bold"/>
              </a:rPr>
              <a:t>2 Huấn luyện mô hình dự đoán giá vé </a:t>
            </a:r>
          </a:p>
        </p:txBody>
      </p:sp>
      <p:sp>
        <p:nvSpPr>
          <p:cNvPr name="TextBox 10" id="10"/>
          <p:cNvSpPr txBox="true"/>
          <p:nvPr/>
        </p:nvSpPr>
        <p:spPr>
          <a:xfrm rot="0">
            <a:off x="1844671" y="845702"/>
            <a:ext cx="4523293" cy="797560"/>
          </a:xfrm>
          <a:prstGeom prst="rect">
            <a:avLst/>
          </a:prstGeom>
        </p:spPr>
        <p:txBody>
          <a:bodyPr anchor="t" rtlCol="false" tIns="0" lIns="0" bIns="0" rIns="0">
            <a:spAutoFit/>
          </a:bodyPr>
          <a:lstStyle/>
          <a:p>
            <a:pPr algn="ctr">
              <a:lnSpc>
                <a:spcPts val="6439"/>
              </a:lnSpc>
              <a:spcBef>
                <a:spcPct val="0"/>
              </a:spcBef>
            </a:pPr>
            <a:r>
              <a:rPr lang="en-US" b="true" sz="4599" spc="-285">
                <a:solidFill>
                  <a:srgbClr val="000000"/>
                </a:solidFill>
                <a:latin typeface="Rokkitt Bold"/>
                <a:ea typeface="Rokkitt Bold"/>
                <a:cs typeface="Rokkitt Bold"/>
                <a:sym typeface="Rokkitt Bold"/>
              </a:rPr>
              <a:t>BASELINE MODEL</a:t>
            </a:r>
          </a:p>
        </p:txBody>
      </p:sp>
      <p:sp>
        <p:nvSpPr>
          <p:cNvPr name="TextBox 11" id="11"/>
          <p:cNvSpPr txBox="true"/>
          <p:nvPr/>
        </p:nvSpPr>
        <p:spPr>
          <a:xfrm rot="0">
            <a:off x="17457396" y="9255216"/>
            <a:ext cx="449840" cy="797560"/>
          </a:xfrm>
          <a:prstGeom prst="rect">
            <a:avLst/>
          </a:prstGeom>
        </p:spPr>
        <p:txBody>
          <a:bodyPr anchor="t" rtlCol="false" tIns="0" lIns="0" bIns="0" rIns="0">
            <a:spAutoFit/>
          </a:bodyPr>
          <a:lstStyle/>
          <a:p>
            <a:pPr algn="ctr">
              <a:lnSpc>
                <a:spcPts val="6439"/>
              </a:lnSpc>
              <a:spcBef>
                <a:spcPct val="0"/>
              </a:spcBef>
            </a:pPr>
            <a:r>
              <a:rPr lang="en-US" b="true" sz="4599" spc="-285">
                <a:solidFill>
                  <a:srgbClr val="000000"/>
                </a:solidFill>
                <a:latin typeface="Rokkitt Bold"/>
                <a:ea typeface="Rokkitt Bold"/>
                <a:cs typeface="Rokkitt Bold"/>
                <a:sym typeface="Rokkitt Bold"/>
              </a:rPr>
              <a:t>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155639">
            <a:off x="-798290" y="-1613817"/>
            <a:ext cx="19884580" cy="13514634"/>
          </a:xfrm>
          <a:custGeom>
            <a:avLst/>
            <a:gdLst/>
            <a:ahLst/>
            <a:cxnLst/>
            <a:rect r="r" b="b" t="t" l="l"/>
            <a:pathLst>
              <a:path h="13514634" w="19884580">
                <a:moveTo>
                  <a:pt x="19884580" y="10106824"/>
                </a:moveTo>
                <a:lnTo>
                  <a:pt x="1916893" y="13514634"/>
                </a:lnTo>
                <a:lnTo>
                  <a:pt x="0" y="3407810"/>
                </a:lnTo>
                <a:lnTo>
                  <a:pt x="17967687" y="0"/>
                </a:lnTo>
                <a:lnTo>
                  <a:pt x="19884580" y="10106824"/>
                </a:lnTo>
                <a:close/>
              </a:path>
            </a:pathLst>
          </a:custGeom>
          <a:blipFill>
            <a:blip r:embed="rId2"/>
            <a:stretch>
              <a:fillRect l="0" t="-12807" r="0" b="-12807"/>
            </a:stretch>
          </a:blipFill>
        </p:spPr>
      </p:sp>
      <p:sp>
        <p:nvSpPr>
          <p:cNvPr name="Freeform 3" id="3"/>
          <p:cNvSpPr/>
          <p:nvPr/>
        </p:nvSpPr>
        <p:spPr>
          <a:xfrm flipH="false" flipV="false" rot="-10466781">
            <a:off x="13656738" y="-527743"/>
            <a:ext cx="4969396" cy="4342010"/>
          </a:xfrm>
          <a:custGeom>
            <a:avLst/>
            <a:gdLst/>
            <a:ahLst/>
            <a:cxnLst/>
            <a:rect r="r" b="b" t="t" l="l"/>
            <a:pathLst>
              <a:path h="4342010" w="4969396">
                <a:moveTo>
                  <a:pt x="0" y="0"/>
                </a:moveTo>
                <a:lnTo>
                  <a:pt x="4969396" y="0"/>
                </a:lnTo>
                <a:lnTo>
                  <a:pt x="4969396" y="4342010"/>
                </a:lnTo>
                <a:lnTo>
                  <a:pt x="0" y="43420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07123" y="631288"/>
            <a:ext cx="1153127" cy="1153127"/>
          </a:xfrm>
          <a:custGeom>
            <a:avLst/>
            <a:gdLst/>
            <a:ahLst/>
            <a:cxnLst/>
            <a:rect r="r" b="b" t="t" l="l"/>
            <a:pathLst>
              <a:path h="1153127" w="1153127">
                <a:moveTo>
                  <a:pt x="0" y="0"/>
                </a:moveTo>
                <a:lnTo>
                  <a:pt x="1153127" y="0"/>
                </a:lnTo>
                <a:lnTo>
                  <a:pt x="1153127" y="1153127"/>
                </a:lnTo>
                <a:lnTo>
                  <a:pt x="0" y="11531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5248986" y="9026217"/>
            <a:ext cx="1260783" cy="1260783"/>
          </a:xfrm>
          <a:custGeom>
            <a:avLst/>
            <a:gdLst/>
            <a:ahLst/>
            <a:cxnLst/>
            <a:rect r="r" b="b" t="t" l="l"/>
            <a:pathLst>
              <a:path h="1260783" w="1260783">
                <a:moveTo>
                  <a:pt x="0" y="0"/>
                </a:moveTo>
                <a:lnTo>
                  <a:pt x="1260783" y="0"/>
                </a:lnTo>
                <a:lnTo>
                  <a:pt x="1260783" y="1260783"/>
                </a:lnTo>
                <a:lnTo>
                  <a:pt x="0" y="12607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535205" y="1207852"/>
            <a:ext cx="9139757" cy="2441238"/>
          </a:xfrm>
          <a:custGeom>
            <a:avLst/>
            <a:gdLst/>
            <a:ahLst/>
            <a:cxnLst/>
            <a:rect r="r" b="b" t="t" l="l"/>
            <a:pathLst>
              <a:path h="2441238" w="9139757">
                <a:moveTo>
                  <a:pt x="0" y="0"/>
                </a:moveTo>
                <a:lnTo>
                  <a:pt x="9139757" y="0"/>
                </a:lnTo>
                <a:lnTo>
                  <a:pt x="9139757" y="2441238"/>
                </a:lnTo>
                <a:lnTo>
                  <a:pt x="0" y="2441238"/>
                </a:lnTo>
                <a:lnTo>
                  <a:pt x="0" y="0"/>
                </a:lnTo>
                <a:close/>
              </a:path>
            </a:pathLst>
          </a:custGeom>
          <a:blipFill>
            <a:blip r:embed="rId7"/>
            <a:stretch>
              <a:fillRect l="0" t="0" r="0" b="0"/>
            </a:stretch>
          </a:blipFill>
        </p:spPr>
      </p:sp>
      <p:sp>
        <p:nvSpPr>
          <p:cNvPr name="Freeform 7" id="7"/>
          <p:cNvSpPr/>
          <p:nvPr/>
        </p:nvSpPr>
        <p:spPr>
          <a:xfrm flipH="false" flipV="false" rot="0">
            <a:off x="4829704" y="4415513"/>
            <a:ext cx="8550760" cy="4610704"/>
          </a:xfrm>
          <a:custGeom>
            <a:avLst/>
            <a:gdLst/>
            <a:ahLst/>
            <a:cxnLst/>
            <a:rect r="r" b="b" t="t" l="l"/>
            <a:pathLst>
              <a:path h="4610704" w="8550760">
                <a:moveTo>
                  <a:pt x="0" y="0"/>
                </a:moveTo>
                <a:lnTo>
                  <a:pt x="8550760" y="0"/>
                </a:lnTo>
                <a:lnTo>
                  <a:pt x="8550760" y="4610704"/>
                </a:lnTo>
                <a:lnTo>
                  <a:pt x="0" y="4610704"/>
                </a:lnTo>
                <a:lnTo>
                  <a:pt x="0" y="0"/>
                </a:lnTo>
                <a:close/>
              </a:path>
            </a:pathLst>
          </a:custGeom>
          <a:blipFill>
            <a:blip r:embed="rId8"/>
            <a:stretch>
              <a:fillRect l="0" t="0" r="0" b="0"/>
            </a:stretch>
          </a:blipFill>
        </p:spPr>
      </p:sp>
      <p:sp>
        <p:nvSpPr>
          <p:cNvPr name="TextBox 8" id="8"/>
          <p:cNvSpPr txBox="true"/>
          <p:nvPr/>
        </p:nvSpPr>
        <p:spPr>
          <a:xfrm rot="0">
            <a:off x="-3366973" y="85725"/>
            <a:ext cx="17281932" cy="610616"/>
          </a:xfrm>
          <a:prstGeom prst="rect">
            <a:avLst/>
          </a:prstGeom>
        </p:spPr>
        <p:txBody>
          <a:bodyPr anchor="t" rtlCol="false" tIns="0" lIns="0" bIns="0" rIns="0">
            <a:spAutoFit/>
          </a:bodyPr>
          <a:lstStyle/>
          <a:p>
            <a:pPr algn="ctr">
              <a:lnSpc>
                <a:spcPts val="4461"/>
              </a:lnSpc>
            </a:pPr>
            <a:r>
              <a:rPr lang="en-US" b="true" sz="4599" spc="-285">
                <a:solidFill>
                  <a:srgbClr val="000000"/>
                </a:solidFill>
                <a:latin typeface="Rokkitt Bold"/>
                <a:ea typeface="Rokkitt Bold"/>
                <a:cs typeface="Rokkitt Bold"/>
                <a:sym typeface="Rokkitt Bold"/>
              </a:rPr>
              <a:t>2 Huấn luyện mô hình dự đoán giá vé </a:t>
            </a:r>
          </a:p>
        </p:txBody>
      </p:sp>
      <p:sp>
        <p:nvSpPr>
          <p:cNvPr name="TextBox 9" id="9"/>
          <p:cNvSpPr txBox="true"/>
          <p:nvPr/>
        </p:nvSpPr>
        <p:spPr>
          <a:xfrm rot="0">
            <a:off x="17459128" y="9255216"/>
            <a:ext cx="446376" cy="797560"/>
          </a:xfrm>
          <a:prstGeom prst="rect">
            <a:avLst/>
          </a:prstGeom>
        </p:spPr>
        <p:txBody>
          <a:bodyPr anchor="t" rtlCol="false" tIns="0" lIns="0" bIns="0" rIns="0">
            <a:spAutoFit/>
          </a:bodyPr>
          <a:lstStyle/>
          <a:p>
            <a:pPr algn="ctr">
              <a:lnSpc>
                <a:spcPts val="6439"/>
              </a:lnSpc>
              <a:spcBef>
                <a:spcPct val="0"/>
              </a:spcBef>
            </a:pPr>
            <a:r>
              <a:rPr lang="en-US" b="true" sz="4599" spc="-285">
                <a:solidFill>
                  <a:srgbClr val="000000"/>
                </a:solidFill>
                <a:latin typeface="Rokkitt Bold"/>
                <a:ea typeface="Rokkitt Bold"/>
                <a:cs typeface="Rokkitt Bold"/>
                <a:sym typeface="Rokkitt Bold"/>
              </a:rPr>
              <a:t>19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5888" r="0" b="-25888"/>
            </a:stretch>
          </a:blipFill>
        </p:spPr>
      </p:sp>
      <p:sp>
        <p:nvSpPr>
          <p:cNvPr name="Freeform 3" id="3"/>
          <p:cNvSpPr/>
          <p:nvPr/>
        </p:nvSpPr>
        <p:spPr>
          <a:xfrm flipH="false" flipV="false" rot="0">
            <a:off x="10702204" y="0"/>
            <a:ext cx="10509294" cy="10509294"/>
          </a:xfrm>
          <a:custGeom>
            <a:avLst/>
            <a:gdLst/>
            <a:ahLst/>
            <a:cxnLst/>
            <a:rect r="r" b="b" t="t" l="l"/>
            <a:pathLst>
              <a:path h="10509294" w="10509294">
                <a:moveTo>
                  <a:pt x="0" y="0"/>
                </a:moveTo>
                <a:lnTo>
                  <a:pt x="10509294" y="0"/>
                </a:lnTo>
                <a:lnTo>
                  <a:pt x="10509294" y="10509294"/>
                </a:lnTo>
                <a:lnTo>
                  <a:pt x="0" y="10509294"/>
                </a:lnTo>
                <a:lnTo>
                  <a:pt x="0" y="0"/>
                </a:lnTo>
                <a:close/>
              </a:path>
            </a:pathLst>
          </a:custGeom>
          <a:blipFill>
            <a:blip r:embed="rId3">
              <a:alphaModFix amt="24000"/>
            </a:blip>
            <a:stretch>
              <a:fillRect l="0" t="0" r="0" b="0"/>
            </a:stretch>
          </a:blipFill>
        </p:spPr>
      </p:sp>
      <p:sp>
        <p:nvSpPr>
          <p:cNvPr name="Freeform 4" id="4"/>
          <p:cNvSpPr/>
          <p:nvPr/>
        </p:nvSpPr>
        <p:spPr>
          <a:xfrm flipH="false" flipV="false" rot="0">
            <a:off x="-3586581" y="817767"/>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3">
              <a:alphaModFix amt="53000"/>
            </a:blip>
            <a:stretch>
              <a:fillRect l="0" t="0" r="0" b="0"/>
            </a:stretch>
          </a:blipFill>
        </p:spPr>
      </p:sp>
      <p:sp>
        <p:nvSpPr>
          <p:cNvPr name="Freeform 5" id="5"/>
          <p:cNvSpPr/>
          <p:nvPr/>
        </p:nvSpPr>
        <p:spPr>
          <a:xfrm flipH="false" flipV="false" rot="0">
            <a:off x="6892888" y="3406932"/>
            <a:ext cx="5148656" cy="2089496"/>
          </a:xfrm>
          <a:custGeom>
            <a:avLst/>
            <a:gdLst/>
            <a:ahLst/>
            <a:cxnLst/>
            <a:rect r="r" b="b" t="t" l="l"/>
            <a:pathLst>
              <a:path h="2089496" w="5148656">
                <a:moveTo>
                  <a:pt x="0" y="0"/>
                </a:moveTo>
                <a:lnTo>
                  <a:pt x="5148656" y="0"/>
                </a:lnTo>
                <a:lnTo>
                  <a:pt x="5148656" y="2089496"/>
                </a:lnTo>
                <a:lnTo>
                  <a:pt x="0" y="2089496"/>
                </a:lnTo>
                <a:lnTo>
                  <a:pt x="0" y="0"/>
                </a:lnTo>
                <a:close/>
              </a:path>
            </a:pathLst>
          </a:custGeom>
          <a:blipFill>
            <a:blip r:embed="rId4">
              <a:alphaModFix amt="76000"/>
            </a:blip>
            <a:stretch>
              <a:fillRect l="0" t="0" r="0" b="0"/>
            </a:stretch>
          </a:blipFill>
        </p:spPr>
      </p:sp>
      <p:sp>
        <p:nvSpPr>
          <p:cNvPr name="Freeform 6" id="6"/>
          <p:cNvSpPr/>
          <p:nvPr/>
        </p:nvSpPr>
        <p:spPr>
          <a:xfrm flipH="false" flipV="false" rot="0">
            <a:off x="6388736" y="1866126"/>
            <a:ext cx="5329592" cy="2160705"/>
          </a:xfrm>
          <a:custGeom>
            <a:avLst/>
            <a:gdLst/>
            <a:ahLst/>
            <a:cxnLst/>
            <a:rect r="r" b="b" t="t" l="l"/>
            <a:pathLst>
              <a:path h="2160705" w="5329592">
                <a:moveTo>
                  <a:pt x="0" y="0"/>
                </a:moveTo>
                <a:lnTo>
                  <a:pt x="5329592" y="0"/>
                </a:lnTo>
                <a:lnTo>
                  <a:pt x="5329592" y="2160706"/>
                </a:lnTo>
                <a:lnTo>
                  <a:pt x="0" y="2160706"/>
                </a:lnTo>
                <a:lnTo>
                  <a:pt x="0" y="0"/>
                </a:lnTo>
                <a:close/>
              </a:path>
            </a:pathLst>
          </a:custGeom>
          <a:blipFill>
            <a:blip r:embed="rId5">
              <a:alphaModFix amt="76000"/>
            </a:blip>
            <a:stretch>
              <a:fillRect l="0" t="0" r="0" b="0"/>
            </a:stretch>
          </a:blipFill>
        </p:spPr>
      </p:sp>
      <p:sp>
        <p:nvSpPr>
          <p:cNvPr name="Freeform 7" id="7"/>
          <p:cNvSpPr/>
          <p:nvPr/>
        </p:nvSpPr>
        <p:spPr>
          <a:xfrm flipH="false" flipV="false" rot="0">
            <a:off x="6388736" y="4451680"/>
            <a:ext cx="5933289" cy="2405454"/>
          </a:xfrm>
          <a:custGeom>
            <a:avLst/>
            <a:gdLst/>
            <a:ahLst/>
            <a:cxnLst/>
            <a:rect r="r" b="b" t="t" l="l"/>
            <a:pathLst>
              <a:path h="2405454" w="5933289">
                <a:moveTo>
                  <a:pt x="0" y="0"/>
                </a:moveTo>
                <a:lnTo>
                  <a:pt x="5933289" y="0"/>
                </a:lnTo>
                <a:lnTo>
                  <a:pt x="5933289" y="2405454"/>
                </a:lnTo>
                <a:lnTo>
                  <a:pt x="0" y="2405454"/>
                </a:lnTo>
                <a:lnTo>
                  <a:pt x="0" y="0"/>
                </a:lnTo>
                <a:close/>
              </a:path>
            </a:pathLst>
          </a:custGeom>
          <a:blipFill>
            <a:blip r:embed="rId5">
              <a:alphaModFix amt="76000"/>
            </a:blip>
            <a:stretch>
              <a:fillRect l="0" t="0" r="0" b="0"/>
            </a:stretch>
          </a:blipFill>
        </p:spPr>
      </p:sp>
      <p:sp>
        <p:nvSpPr>
          <p:cNvPr name="Freeform 8" id="8"/>
          <p:cNvSpPr/>
          <p:nvPr/>
        </p:nvSpPr>
        <p:spPr>
          <a:xfrm flipH="false" flipV="false" rot="0">
            <a:off x="6569672" y="6255253"/>
            <a:ext cx="5148656" cy="2089496"/>
          </a:xfrm>
          <a:custGeom>
            <a:avLst/>
            <a:gdLst/>
            <a:ahLst/>
            <a:cxnLst/>
            <a:rect r="r" b="b" t="t" l="l"/>
            <a:pathLst>
              <a:path h="2089496" w="5148656">
                <a:moveTo>
                  <a:pt x="0" y="0"/>
                </a:moveTo>
                <a:lnTo>
                  <a:pt x="5148656" y="0"/>
                </a:lnTo>
                <a:lnTo>
                  <a:pt x="5148656" y="2089496"/>
                </a:lnTo>
                <a:lnTo>
                  <a:pt x="0" y="2089496"/>
                </a:lnTo>
                <a:lnTo>
                  <a:pt x="0" y="0"/>
                </a:lnTo>
                <a:close/>
              </a:path>
            </a:pathLst>
          </a:custGeom>
          <a:blipFill>
            <a:blip r:embed="rId4">
              <a:alphaModFix amt="76000"/>
            </a:blip>
            <a:stretch>
              <a:fillRect l="0" t="0" r="0" b="0"/>
            </a:stretch>
          </a:blipFill>
        </p:spPr>
      </p:sp>
      <p:sp>
        <p:nvSpPr>
          <p:cNvPr name="TextBox 9" id="9"/>
          <p:cNvSpPr txBox="true"/>
          <p:nvPr/>
        </p:nvSpPr>
        <p:spPr>
          <a:xfrm rot="0">
            <a:off x="-90468" y="1143059"/>
            <a:ext cx="18288000" cy="1000163"/>
          </a:xfrm>
          <a:prstGeom prst="rect">
            <a:avLst/>
          </a:prstGeom>
        </p:spPr>
        <p:txBody>
          <a:bodyPr anchor="t" rtlCol="false" tIns="0" lIns="0" bIns="0" rIns="0">
            <a:spAutoFit/>
          </a:bodyPr>
          <a:lstStyle/>
          <a:p>
            <a:pPr algn="ctr">
              <a:lnSpc>
                <a:spcPts val="7426"/>
              </a:lnSpc>
            </a:pPr>
            <a:r>
              <a:rPr lang="en-US" b="true" sz="7501" spc="-465">
                <a:solidFill>
                  <a:srgbClr val="000000"/>
                </a:solidFill>
                <a:latin typeface="Rokkitt Bold"/>
                <a:ea typeface="Rokkitt Bold"/>
                <a:cs typeface="Rokkitt Bold"/>
                <a:sym typeface="Rokkitt Bold"/>
              </a:rPr>
              <a:t>THÀNH VIÊN NHÓM 2 </a:t>
            </a:r>
          </a:p>
        </p:txBody>
      </p:sp>
      <p:sp>
        <p:nvSpPr>
          <p:cNvPr name="TextBox 10" id="10"/>
          <p:cNvSpPr txBox="true"/>
          <p:nvPr/>
        </p:nvSpPr>
        <p:spPr>
          <a:xfrm rot="0">
            <a:off x="4978447" y="5160694"/>
            <a:ext cx="8348952" cy="873125"/>
          </a:xfrm>
          <a:prstGeom prst="rect">
            <a:avLst/>
          </a:prstGeom>
        </p:spPr>
        <p:txBody>
          <a:bodyPr anchor="t" rtlCol="false" tIns="0" lIns="0" bIns="0" rIns="0">
            <a:spAutoFit/>
          </a:bodyPr>
          <a:lstStyle/>
          <a:p>
            <a:pPr algn="ctr">
              <a:lnSpc>
                <a:spcPts val="7000"/>
              </a:lnSpc>
              <a:spcBef>
                <a:spcPct val="0"/>
              </a:spcBef>
            </a:pPr>
            <a:r>
              <a:rPr lang="en-US" sz="5000" spc="-310">
                <a:solidFill>
                  <a:srgbClr val="000000"/>
                </a:solidFill>
                <a:latin typeface="Rokkitt"/>
                <a:ea typeface="Rokkitt"/>
                <a:cs typeface="Rokkitt"/>
                <a:sym typeface="Rokkitt"/>
              </a:rPr>
              <a:t>Trương Trọng Đại Long - 22133033</a:t>
            </a:r>
          </a:p>
        </p:txBody>
      </p:sp>
      <p:sp>
        <p:nvSpPr>
          <p:cNvPr name="TextBox 11" id="11"/>
          <p:cNvSpPr txBox="true"/>
          <p:nvPr/>
        </p:nvSpPr>
        <p:spPr>
          <a:xfrm rot="0">
            <a:off x="4978447" y="3797457"/>
            <a:ext cx="8348952" cy="873125"/>
          </a:xfrm>
          <a:prstGeom prst="rect">
            <a:avLst/>
          </a:prstGeom>
        </p:spPr>
        <p:txBody>
          <a:bodyPr anchor="t" rtlCol="false" tIns="0" lIns="0" bIns="0" rIns="0">
            <a:spAutoFit/>
          </a:bodyPr>
          <a:lstStyle/>
          <a:p>
            <a:pPr algn="ctr">
              <a:lnSpc>
                <a:spcPts val="7000"/>
              </a:lnSpc>
              <a:spcBef>
                <a:spcPct val="0"/>
              </a:spcBef>
            </a:pPr>
            <a:r>
              <a:rPr lang="en-US" sz="5000" spc="-310">
                <a:solidFill>
                  <a:srgbClr val="000000"/>
                </a:solidFill>
                <a:latin typeface="Rokkitt"/>
                <a:ea typeface="Rokkitt"/>
                <a:cs typeface="Rokkitt"/>
                <a:sym typeface="Rokkitt"/>
              </a:rPr>
              <a:t>Dương Minh Hiếu - 22133018</a:t>
            </a:r>
          </a:p>
        </p:txBody>
      </p:sp>
      <p:sp>
        <p:nvSpPr>
          <p:cNvPr name="TextBox 12" id="12"/>
          <p:cNvSpPr txBox="true"/>
          <p:nvPr/>
        </p:nvSpPr>
        <p:spPr>
          <a:xfrm rot="0">
            <a:off x="4978447" y="2533807"/>
            <a:ext cx="8348952" cy="873125"/>
          </a:xfrm>
          <a:prstGeom prst="rect">
            <a:avLst/>
          </a:prstGeom>
        </p:spPr>
        <p:txBody>
          <a:bodyPr anchor="t" rtlCol="false" tIns="0" lIns="0" bIns="0" rIns="0">
            <a:spAutoFit/>
          </a:bodyPr>
          <a:lstStyle/>
          <a:p>
            <a:pPr algn="ctr">
              <a:lnSpc>
                <a:spcPts val="7000"/>
              </a:lnSpc>
              <a:spcBef>
                <a:spcPct val="0"/>
              </a:spcBef>
            </a:pPr>
            <a:r>
              <a:rPr lang="en-US" sz="5000" spc="-310">
                <a:solidFill>
                  <a:srgbClr val="000000"/>
                </a:solidFill>
                <a:latin typeface="Rokkitt"/>
                <a:ea typeface="Rokkitt"/>
                <a:cs typeface="Rokkitt"/>
                <a:sym typeface="Rokkitt"/>
              </a:rPr>
              <a:t>Nguyễn Thành An - 22133002</a:t>
            </a:r>
          </a:p>
        </p:txBody>
      </p:sp>
      <p:sp>
        <p:nvSpPr>
          <p:cNvPr name="TextBox 13" id="13"/>
          <p:cNvSpPr txBox="true"/>
          <p:nvPr/>
        </p:nvSpPr>
        <p:spPr>
          <a:xfrm rot="0">
            <a:off x="4969524" y="6363421"/>
            <a:ext cx="8348952" cy="873125"/>
          </a:xfrm>
          <a:prstGeom prst="rect">
            <a:avLst/>
          </a:prstGeom>
        </p:spPr>
        <p:txBody>
          <a:bodyPr anchor="t" rtlCol="false" tIns="0" lIns="0" bIns="0" rIns="0">
            <a:spAutoFit/>
          </a:bodyPr>
          <a:lstStyle/>
          <a:p>
            <a:pPr algn="ctr">
              <a:lnSpc>
                <a:spcPts val="7000"/>
              </a:lnSpc>
              <a:spcBef>
                <a:spcPct val="0"/>
              </a:spcBef>
            </a:pPr>
            <a:r>
              <a:rPr lang="en-US" sz="5000" spc="-310">
                <a:solidFill>
                  <a:srgbClr val="000000"/>
                </a:solidFill>
                <a:latin typeface="Rokkitt"/>
                <a:ea typeface="Rokkitt"/>
                <a:cs typeface="Rokkitt"/>
                <a:sym typeface="Rokkitt"/>
              </a:rPr>
              <a:t>Nguyễn Đức Cao Thăng - 22133053</a:t>
            </a:r>
          </a:p>
        </p:txBody>
      </p:sp>
      <p:sp>
        <p:nvSpPr>
          <p:cNvPr name="TextBox 14" id="14"/>
          <p:cNvSpPr txBox="true"/>
          <p:nvPr/>
        </p:nvSpPr>
        <p:spPr>
          <a:xfrm rot="0">
            <a:off x="17552885" y="9255216"/>
            <a:ext cx="258862" cy="797560"/>
          </a:xfrm>
          <a:prstGeom prst="rect">
            <a:avLst/>
          </a:prstGeom>
        </p:spPr>
        <p:txBody>
          <a:bodyPr anchor="t" rtlCol="false" tIns="0" lIns="0" bIns="0" rIns="0">
            <a:spAutoFit/>
          </a:bodyPr>
          <a:lstStyle/>
          <a:p>
            <a:pPr algn="ctr">
              <a:lnSpc>
                <a:spcPts val="6439"/>
              </a:lnSpc>
              <a:spcBef>
                <a:spcPct val="0"/>
              </a:spcBef>
            </a:pPr>
            <a:r>
              <a:rPr lang="en-US" b="true" sz="4599" spc="-285">
                <a:solidFill>
                  <a:srgbClr val="000000"/>
                </a:solidFill>
                <a:latin typeface="Rokkitt Bold"/>
                <a:ea typeface="Rokkitt Bold"/>
                <a:cs typeface="Rokkitt Bold"/>
                <a:sym typeface="Rokkitt Bold"/>
              </a:rPr>
              <a:t>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155639">
            <a:off x="-798290" y="-1613817"/>
            <a:ext cx="19884580" cy="13514634"/>
          </a:xfrm>
          <a:custGeom>
            <a:avLst/>
            <a:gdLst/>
            <a:ahLst/>
            <a:cxnLst/>
            <a:rect r="r" b="b" t="t" l="l"/>
            <a:pathLst>
              <a:path h="13514634" w="19884580">
                <a:moveTo>
                  <a:pt x="19884580" y="10106824"/>
                </a:moveTo>
                <a:lnTo>
                  <a:pt x="1916893" y="13514634"/>
                </a:lnTo>
                <a:lnTo>
                  <a:pt x="0" y="3407810"/>
                </a:lnTo>
                <a:lnTo>
                  <a:pt x="17967687" y="0"/>
                </a:lnTo>
                <a:lnTo>
                  <a:pt x="19884580" y="10106824"/>
                </a:lnTo>
                <a:close/>
              </a:path>
            </a:pathLst>
          </a:custGeom>
          <a:blipFill>
            <a:blip r:embed="rId2"/>
            <a:stretch>
              <a:fillRect l="0" t="-12807" r="0" b="-12807"/>
            </a:stretch>
          </a:blipFill>
        </p:spPr>
      </p:sp>
      <p:sp>
        <p:nvSpPr>
          <p:cNvPr name="Freeform 3" id="3"/>
          <p:cNvSpPr/>
          <p:nvPr/>
        </p:nvSpPr>
        <p:spPr>
          <a:xfrm flipH="false" flipV="false" rot="0">
            <a:off x="0" y="887742"/>
            <a:ext cx="1153127" cy="1153127"/>
          </a:xfrm>
          <a:custGeom>
            <a:avLst/>
            <a:gdLst/>
            <a:ahLst/>
            <a:cxnLst/>
            <a:rect r="r" b="b" t="t" l="l"/>
            <a:pathLst>
              <a:path h="1153127" w="1153127">
                <a:moveTo>
                  <a:pt x="0" y="0"/>
                </a:moveTo>
                <a:lnTo>
                  <a:pt x="1153127" y="0"/>
                </a:lnTo>
                <a:lnTo>
                  <a:pt x="1153127" y="1153127"/>
                </a:lnTo>
                <a:lnTo>
                  <a:pt x="0" y="11531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248986" y="9026217"/>
            <a:ext cx="1260783" cy="1260783"/>
          </a:xfrm>
          <a:custGeom>
            <a:avLst/>
            <a:gdLst/>
            <a:ahLst/>
            <a:cxnLst/>
            <a:rect r="r" b="b" t="t" l="l"/>
            <a:pathLst>
              <a:path h="1260783" w="1260783">
                <a:moveTo>
                  <a:pt x="0" y="0"/>
                </a:moveTo>
                <a:lnTo>
                  <a:pt x="1260783" y="0"/>
                </a:lnTo>
                <a:lnTo>
                  <a:pt x="1260783" y="1260783"/>
                </a:lnTo>
                <a:lnTo>
                  <a:pt x="0" y="1260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4198924" y="4421436"/>
            <a:ext cx="9890153" cy="5649750"/>
          </a:xfrm>
          <a:custGeom>
            <a:avLst/>
            <a:gdLst/>
            <a:ahLst/>
            <a:cxnLst/>
            <a:rect r="r" b="b" t="t" l="l"/>
            <a:pathLst>
              <a:path h="5649750" w="9890153">
                <a:moveTo>
                  <a:pt x="0" y="0"/>
                </a:moveTo>
                <a:lnTo>
                  <a:pt x="9890152" y="0"/>
                </a:lnTo>
                <a:lnTo>
                  <a:pt x="9890152" y="5649750"/>
                </a:lnTo>
                <a:lnTo>
                  <a:pt x="0" y="5649750"/>
                </a:lnTo>
                <a:lnTo>
                  <a:pt x="0" y="0"/>
                </a:lnTo>
                <a:close/>
              </a:path>
            </a:pathLst>
          </a:custGeom>
          <a:blipFill>
            <a:blip r:embed="rId5"/>
            <a:stretch>
              <a:fillRect l="0" t="0" r="0" b="0"/>
            </a:stretch>
          </a:blipFill>
        </p:spPr>
      </p:sp>
      <p:sp>
        <p:nvSpPr>
          <p:cNvPr name="TextBox 6" id="6"/>
          <p:cNvSpPr txBox="true"/>
          <p:nvPr/>
        </p:nvSpPr>
        <p:spPr>
          <a:xfrm rot="0">
            <a:off x="-3366973" y="85725"/>
            <a:ext cx="17281932" cy="610616"/>
          </a:xfrm>
          <a:prstGeom prst="rect">
            <a:avLst/>
          </a:prstGeom>
        </p:spPr>
        <p:txBody>
          <a:bodyPr anchor="t" rtlCol="false" tIns="0" lIns="0" bIns="0" rIns="0">
            <a:spAutoFit/>
          </a:bodyPr>
          <a:lstStyle/>
          <a:p>
            <a:pPr algn="ctr">
              <a:lnSpc>
                <a:spcPts val="4461"/>
              </a:lnSpc>
            </a:pPr>
            <a:r>
              <a:rPr lang="en-US" b="true" sz="4599" spc="-285">
                <a:solidFill>
                  <a:srgbClr val="000000"/>
                </a:solidFill>
                <a:latin typeface="Rokkitt Bold"/>
                <a:ea typeface="Rokkitt Bold"/>
                <a:cs typeface="Rokkitt Bold"/>
                <a:sym typeface="Rokkitt Bold"/>
              </a:rPr>
              <a:t>2 Huấn luyện mô hình dự đoán giá vé </a:t>
            </a:r>
          </a:p>
        </p:txBody>
      </p:sp>
      <p:sp>
        <p:nvSpPr>
          <p:cNvPr name="TextBox 7" id="7"/>
          <p:cNvSpPr txBox="true"/>
          <p:nvPr/>
        </p:nvSpPr>
        <p:spPr>
          <a:xfrm rot="0">
            <a:off x="-5231574" y="853690"/>
            <a:ext cx="17281932" cy="610616"/>
          </a:xfrm>
          <a:prstGeom prst="rect">
            <a:avLst/>
          </a:prstGeom>
        </p:spPr>
        <p:txBody>
          <a:bodyPr anchor="t" rtlCol="false" tIns="0" lIns="0" bIns="0" rIns="0">
            <a:spAutoFit/>
          </a:bodyPr>
          <a:lstStyle/>
          <a:p>
            <a:pPr algn="ctr">
              <a:lnSpc>
                <a:spcPts val="4461"/>
              </a:lnSpc>
            </a:pPr>
            <a:r>
              <a:rPr lang="en-US" b="true" sz="4599" spc="-285">
                <a:solidFill>
                  <a:srgbClr val="000000"/>
                </a:solidFill>
                <a:latin typeface="Rokkitt Bold"/>
                <a:ea typeface="Rokkitt Bold"/>
                <a:cs typeface="Rokkitt Bold"/>
                <a:sym typeface="Rokkitt Bold"/>
              </a:rPr>
              <a:t>Mô hình phi tuyến</a:t>
            </a:r>
          </a:p>
        </p:txBody>
      </p:sp>
      <p:sp>
        <p:nvSpPr>
          <p:cNvPr name="TextBox 8" id="8"/>
          <p:cNvSpPr txBox="true"/>
          <p:nvPr/>
        </p:nvSpPr>
        <p:spPr>
          <a:xfrm rot="0">
            <a:off x="2102466" y="1481054"/>
            <a:ext cx="10737423" cy="2837909"/>
          </a:xfrm>
          <a:prstGeom prst="rect">
            <a:avLst/>
          </a:prstGeom>
        </p:spPr>
        <p:txBody>
          <a:bodyPr anchor="t" rtlCol="false" tIns="0" lIns="0" bIns="0" rIns="0">
            <a:spAutoFit/>
          </a:bodyPr>
          <a:lstStyle/>
          <a:p>
            <a:pPr algn="l">
              <a:lnSpc>
                <a:spcPts val="5677"/>
              </a:lnSpc>
              <a:spcBef>
                <a:spcPct val="0"/>
              </a:spcBef>
            </a:pPr>
            <a:r>
              <a:rPr lang="en-US" sz="4055" spc="-251">
                <a:solidFill>
                  <a:srgbClr val="000000"/>
                </a:solidFill>
                <a:latin typeface="Rokkitt"/>
                <a:ea typeface="Rokkitt"/>
                <a:cs typeface="Rokkitt"/>
                <a:sym typeface="Rokkitt"/>
              </a:rPr>
              <a:t>Giá vé = f(Khoảng cách) với:</a:t>
            </a:r>
          </a:p>
          <a:p>
            <a:pPr algn="l">
              <a:lnSpc>
                <a:spcPts val="5677"/>
              </a:lnSpc>
              <a:spcBef>
                <a:spcPct val="0"/>
              </a:spcBef>
            </a:pPr>
            <a:r>
              <a:rPr lang="en-US" sz="4055" spc="-251">
                <a:solidFill>
                  <a:srgbClr val="000000"/>
                </a:solidFill>
                <a:latin typeface="Rokkitt"/>
                <a:ea typeface="Rokkitt"/>
                <a:cs typeface="Rokkitt"/>
                <a:sym typeface="Rokkitt"/>
              </a:rPr>
              <a:t>- Khoảng cách ngắn: Giá vé cao (chi phí cố định)</a:t>
            </a:r>
          </a:p>
          <a:p>
            <a:pPr algn="l">
              <a:lnSpc>
                <a:spcPts val="5677"/>
              </a:lnSpc>
              <a:spcBef>
                <a:spcPct val="0"/>
              </a:spcBef>
            </a:pPr>
            <a:r>
              <a:rPr lang="en-US" sz="4055" spc="-251">
                <a:solidFill>
                  <a:srgbClr val="000000"/>
                </a:solidFill>
                <a:latin typeface="Rokkitt"/>
                <a:ea typeface="Rokkitt"/>
                <a:cs typeface="Rokkitt"/>
                <a:sym typeface="Rokkitt"/>
              </a:rPr>
              <a:t>- Khoảng cách trung bình: Giá vé tối ưu (hiệu quả)</a:t>
            </a:r>
          </a:p>
          <a:p>
            <a:pPr algn="l">
              <a:lnSpc>
                <a:spcPts val="5677"/>
              </a:lnSpc>
              <a:spcBef>
                <a:spcPct val="0"/>
              </a:spcBef>
            </a:pPr>
            <a:r>
              <a:rPr lang="en-US" sz="4055" spc="-251">
                <a:solidFill>
                  <a:srgbClr val="000000"/>
                </a:solidFill>
                <a:latin typeface="Rokkitt"/>
                <a:ea typeface="Rokkitt"/>
                <a:cs typeface="Rokkitt"/>
                <a:sym typeface="Rokkitt"/>
              </a:rPr>
              <a:t>- Khoảng cách dài: Giá vé tăng chậm (diminishing returns)</a:t>
            </a:r>
          </a:p>
        </p:txBody>
      </p:sp>
      <p:sp>
        <p:nvSpPr>
          <p:cNvPr name="TextBox 9" id="9"/>
          <p:cNvSpPr txBox="true"/>
          <p:nvPr/>
        </p:nvSpPr>
        <p:spPr>
          <a:xfrm rot="0">
            <a:off x="17406849" y="9255216"/>
            <a:ext cx="550935" cy="797560"/>
          </a:xfrm>
          <a:prstGeom prst="rect">
            <a:avLst/>
          </a:prstGeom>
        </p:spPr>
        <p:txBody>
          <a:bodyPr anchor="t" rtlCol="false" tIns="0" lIns="0" bIns="0" rIns="0">
            <a:spAutoFit/>
          </a:bodyPr>
          <a:lstStyle/>
          <a:p>
            <a:pPr algn="ctr">
              <a:lnSpc>
                <a:spcPts val="6439"/>
              </a:lnSpc>
              <a:spcBef>
                <a:spcPct val="0"/>
              </a:spcBef>
            </a:pPr>
            <a:r>
              <a:rPr lang="en-US" b="true" sz="4599" spc="-285">
                <a:solidFill>
                  <a:srgbClr val="000000"/>
                </a:solidFill>
                <a:latin typeface="Rokkitt Bold"/>
                <a:ea typeface="Rokkitt Bold"/>
                <a:cs typeface="Rokkitt Bold"/>
                <a:sym typeface="Rokkitt Bold"/>
              </a:rPr>
              <a:t>20</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155639">
            <a:off x="-798290" y="-1613817"/>
            <a:ext cx="19884580" cy="13514634"/>
          </a:xfrm>
          <a:custGeom>
            <a:avLst/>
            <a:gdLst/>
            <a:ahLst/>
            <a:cxnLst/>
            <a:rect r="r" b="b" t="t" l="l"/>
            <a:pathLst>
              <a:path h="13514634" w="19884580">
                <a:moveTo>
                  <a:pt x="19884580" y="10106824"/>
                </a:moveTo>
                <a:lnTo>
                  <a:pt x="1916893" y="13514634"/>
                </a:lnTo>
                <a:lnTo>
                  <a:pt x="0" y="3407810"/>
                </a:lnTo>
                <a:lnTo>
                  <a:pt x="17967687" y="0"/>
                </a:lnTo>
                <a:lnTo>
                  <a:pt x="19884580" y="10106824"/>
                </a:lnTo>
                <a:close/>
              </a:path>
            </a:pathLst>
          </a:custGeom>
          <a:blipFill>
            <a:blip r:embed="rId2"/>
            <a:stretch>
              <a:fillRect l="0" t="-12807" r="0" b="-12807"/>
            </a:stretch>
          </a:blipFill>
        </p:spPr>
      </p:sp>
      <p:sp>
        <p:nvSpPr>
          <p:cNvPr name="Freeform 3" id="3"/>
          <p:cNvSpPr/>
          <p:nvPr/>
        </p:nvSpPr>
        <p:spPr>
          <a:xfrm flipH="false" flipV="false" rot="-10466781">
            <a:off x="13656738" y="-527743"/>
            <a:ext cx="4969396" cy="4342010"/>
          </a:xfrm>
          <a:custGeom>
            <a:avLst/>
            <a:gdLst/>
            <a:ahLst/>
            <a:cxnLst/>
            <a:rect r="r" b="b" t="t" l="l"/>
            <a:pathLst>
              <a:path h="4342010" w="4969396">
                <a:moveTo>
                  <a:pt x="0" y="0"/>
                </a:moveTo>
                <a:lnTo>
                  <a:pt x="4969396" y="0"/>
                </a:lnTo>
                <a:lnTo>
                  <a:pt x="4969396" y="4342010"/>
                </a:lnTo>
                <a:lnTo>
                  <a:pt x="0" y="43420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2539133"/>
            <a:ext cx="1153127" cy="1153127"/>
          </a:xfrm>
          <a:custGeom>
            <a:avLst/>
            <a:gdLst/>
            <a:ahLst/>
            <a:cxnLst/>
            <a:rect r="r" b="b" t="t" l="l"/>
            <a:pathLst>
              <a:path h="1153127" w="1153127">
                <a:moveTo>
                  <a:pt x="0" y="0"/>
                </a:moveTo>
                <a:lnTo>
                  <a:pt x="1153127" y="0"/>
                </a:lnTo>
                <a:lnTo>
                  <a:pt x="1153127" y="1153127"/>
                </a:lnTo>
                <a:lnTo>
                  <a:pt x="0" y="11531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5248986" y="9026217"/>
            <a:ext cx="1260783" cy="1260783"/>
          </a:xfrm>
          <a:custGeom>
            <a:avLst/>
            <a:gdLst/>
            <a:ahLst/>
            <a:cxnLst/>
            <a:rect r="r" b="b" t="t" l="l"/>
            <a:pathLst>
              <a:path h="1260783" w="1260783">
                <a:moveTo>
                  <a:pt x="0" y="0"/>
                </a:moveTo>
                <a:lnTo>
                  <a:pt x="1260783" y="0"/>
                </a:lnTo>
                <a:lnTo>
                  <a:pt x="1260783" y="1260783"/>
                </a:lnTo>
                <a:lnTo>
                  <a:pt x="0" y="12607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601147" y="2831347"/>
            <a:ext cx="9085706" cy="6831444"/>
          </a:xfrm>
          <a:custGeom>
            <a:avLst/>
            <a:gdLst/>
            <a:ahLst/>
            <a:cxnLst/>
            <a:rect r="r" b="b" t="t" l="l"/>
            <a:pathLst>
              <a:path h="6831444" w="9085706">
                <a:moveTo>
                  <a:pt x="0" y="0"/>
                </a:moveTo>
                <a:lnTo>
                  <a:pt x="9085706" y="0"/>
                </a:lnTo>
                <a:lnTo>
                  <a:pt x="9085706" y="6831444"/>
                </a:lnTo>
                <a:lnTo>
                  <a:pt x="0" y="6831444"/>
                </a:lnTo>
                <a:lnTo>
                  <a:pt x="0" y="0"/>
                </a:lnTo>
                <a:close/>
              </a:path>
            </a:pathLst>
          </a:custGeom>
          <a:blipFill>
            <a:blip r:embed="rId7"/>
            <a:stretch>
              <a:fillRect l="0" t="0" r="0" b="0"/>
            </a:stretch>
          </a:blipFill>
        </p:spPr>
      </p:sp>
      <p:sp>
        <p:nvSpPr>
          <p:cNvPr name="TextBox 7" id="7"/>
          <p:cNvSpPr txBox="true"/>
          <p:nvPr/>
        </p:nvSpPr>
        <p:spPr>
          <a:xfrm rot="0">
            <a:off x="-3366973" y="85725"/>
            <a:ext cx="17281932" cy="610616"/>
          </a:xfrm>
          <a:prstGeom prst="rect">
            <a:avLst/>
          </a:prstGeom>
        </p:spPr>
        <p:txBody>
          <a:bodyPr anchor="t" rtlCol="false" tIns="0" lIns="0" bIns="0" rIns="0">
            <a:spAutoFit/>
          </a:bodyPr>
          <a:lstStyle/>
          <a:p>
            <a:pPr algn="ctr">
              <a:lnSpc>
                <a:spcPts val="4461"/>
              </a:lnSpc>
            </a:pPr>
            <a:r>
              <a:rPr lang="en-US" b="true" sz="4599" spc="-285">
                <a:solidFill>
                  <a:srgbClr val="000000"/>
                </a:solidFill>
                <a:latin typeface="Rokkitt Bold"/>
                <a:ea typeface="Rokkitt Bold"/>
                <a:cs typeface="Rokkitt Bold"/>
                <a:sym typeface="Rokkitt Bold"/>
              </a:rPr>
              <a:t>2 Huấn luyện mô hình dự đoán giá vé </a:t>
            </a:r>
          </a:p>
        </p:txBody>
      </p:sp>
      <p:sp>
        <p:nvSpPr>
          <p:cNvPr name="TextBox 8" id="8"/>
          <p:cNvSpPr txBox="true"/>
          <p:nvPr/>
        </p:nvSpPr>
        <p:spPr>
          <a:xfrm rot="0">
            <a:off x="-5356255" y="1032646"/>
            <a:ext cx="17281932" cy="610616"/>
          </a:xfrm>
          <a:prstGeom prst="rect">
            <a:avLst/>
          </a:prstGeom>
        </p:spPr>
        <p:txBody>
          <a:bodyPr anchor="t" rtlCol="false" tIns="0" lIns="0" bIns="0" rIns="0">
            <a:spAutoFit/>
          </a:bodyPr>
          <a:lstStyle/>
          <a:p>
            <a:pPr algn="ctr">
              <a:lnSpc>
                <a:spcPts val="4461"/>
              </a:lnSpc>
            </a:pPr>
            <a:r>
              <a:rPr lang="en-US" b="true" sz="4599" spc="-285">
                <a:solidFill>
                  <a:srgbClr val="000000"/>
                </a:solidFill>
                <a:latin typeface="Rokkitt Bold"/>
                <a:ea typeface="Rokkitt Bold"/>
                <a:cs typeface="Rokkitt Bold"/>
                <a:sym typeface="Rokkitt Bold"/>
              </a:rPr>
              <a:t>Mô hình phi tuyến</a:t>
            </a:r>
          </a:p>
        </p:txBody>
      </p:sp>
      <p:sp>
        <p:nvSpPr>
          <p:cNvPr name="TextBox 9" id="9"/>
          <p:cNvSpPr txBox="true"/>
          <p:nvPr/>
        </p:nvSpPr>
        <p:spPr>
          <a:xfrm rot="0">
            <a:off x="1338899" y="1741573"/>
            <a:ext cx="5742817" cy="797560"/>
          </a:xfrm>
          <a:prstGeom prst="rect">
            <a:avLst/>
          </a:prstGeom>
        </p:spPr>
        <p:txBody>
          <a:bodyPr anchor="t" rtlCol="false" tIns="0" lIns="0" bIns="0" rIns="0">
            <a:spAutoFit/>
          </a:bodyPr>
          <a:lstStyle/>
          <a:p>
            <a:pPr algn="ctr">
              <a:lnSpc>
                <a:spcPts val="6439"/>
              </a:lnSpc>
              <a:spcBef>
                <a:spcPct val="0"/>
              </a:spcBef>
            </a:pPr>
            <a:r>
              <a:rPr lang="en-US" sz="4599" spc="-285">
                <a:solidFill>
                  <a:srgbClr val="000000"/>
                </a:solidFill>
                <a:latin typeface="Rokkitt"/>
                <a:ea typeface="Rokkitt"/>
                <a:cs typeface="Rokkitt"/>
                <a:sym typeface="Rokkitt"/>
              </a:rPr>
              <a:t>Degree = 1 ⟶ 2 ⟶ 3 ⟶ 4</a:t>
            </a:r>
          </a:p>
        </p:txBody>
      </p:sp>
      <p:sp>
        <p:nvSpPr>
          <p:cNvPr name="TextBox 10" id="10"/>
          <p:cNvSpPr txBox="true"/>
          <p:nvPr/>
        </p:nvSpPr>
        <p:spPr>
          <a:xfrm rot="0">
            <a:off x="17461455" y="9255216"/>
            <a:ext cx="441722" cy="797560"/>
          </a:xfrm>
          <a:prstGeom prst="rect">
            <a:avLst/>
          </a:prstGeom>
        </p:spPr>
        <p:txBody>
          <a:bodyPr anchor="t" rtlCol="false" tIns="0" lIns="0" bIns="0" rIns="0">
            <a:spAutoFit/>
          </a:bodyPr>
          <a:lstStyle/>
          <a:p>
            <a:pPr algn="ctr">
              <a:lnSpc>
                <a:spcPts val="6439"/>
              </a:lnSpc>
              <a:spcBef>
                <a:spcPct val="0"/>
              </a:spcBef>
            </a:pPr>
            <a:r>
              <a:rPr lang="en-US" b="true" sz="4599" spc="-285">
                <a:solidFill>
                  <a:srgbClr val="000000"/>
                </a:solidFill>
                <a:latin typeface="Rokkitt Bold"/>
                <a:ea typeface="Rokkitt Bold"/>
                <a:cs typeface="Rokkitt Bold"/>
                <a:sym typeface="Rokkitt Bold"/>
              </a:rPr>
              <a:t>21</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155639">
            <a:off x="-798290" y="-1613817"/>
            <a:ext cx="19884580" cy="13514634"/>
          </a:xfrm>
          <a:custGeom>
            <a:avLst/>
            <a:gdLst/>
            <a:ahLst/>
            <a:cxnLst/>
            <a:rect r="r" b="b" t="t" l="l"/>
            <a:pathLst>
              <a:path h="13514634" w="19884580">
                <a:moveTo>
                  <a:pt x="19884580" y="10106824"/>
                </a:moveTo>
                <a:lnTo>
                  <a:pt x="1916893" y="13514634"/>
                </a:lnTo>
                <a:lnTo>
                  <a:pt x="0" y="3407810"/>
                </a:lnTo>
                <a:lnTo>
                  <a:pt x="17967687" y="0"/>
                </a:lnTo>
                <a:lnTo>
                  <a:pt x="19884580" y="10106824"/>
                </a:lnTo>
                <a:close/>
              </a:path>
            </a:pathLst>
          </a:custGeom>
          <a:blipFill>
            <a:blip r:embed="rId2"/>
            <a:stretch>
              <a:fillRect l="0" t="-12807" r="0" b="-12807"/>
            </a:stretch>
          </a:blipFill>
        </p:spPr>
      </p:sp>
      <p:sp>
        <p:nvSpPr>
          <p:cNvPr name="Freeform 3" id="3"/>
          <p:cNvSpPr/>
          <p:nvPr/>
        </p:nvSpPr>
        <p:spPr>
          <a:xfrm flipH="false" flipV="false" rot="0">
            <a:off x="303364" y="6367003"/>
            <a:ext cx="1153127" cy="1153127"/>
          </a:xfrm>
          <a:custGeom>
            <a:avLst/>
            <a:gdLst/>
            <a:ahLst/>
            <a:cxnLst/>
            <a:rect r="r" b="b" t="t" l="l"/>
            <a:pathLst>
              <a:path h="1153127" w="1153127">
                <a:moveTo>
                  <a:pt x="0" y="0"/>
                </a:moveTo>
                <a:lnTo>
                  <a:pt x="1153127" y="0"/>
                </a:lnTo>
                <a:lnTo>
                  <a:pt x="1153127" y="1153127"/>
                </a:lnTo>
                <a:lnTo>
                  <a:pt x="0" y="11531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248986" y="9026217"/>
            <a:ext cx="1260783" cy="1260783"/>
          </a:xfrm>
          <a:custGeom>
            <a:avLst/>
            <a:gdLst/>
            <a:ahLst/>
            <a:cxnLst/>
            <a:rect r="r" b="b" t="t" l="l"/>
            <a:pathLst>
              <a:path h="1260783" w="1260783">
                <a:moveTo>
                  <a:pt x="0" y="0"/>
                </a:moveTo>
                <a:lnTo>
                  <a:pt x="1260783" y="0"/>
                </a:lnTo>
                <a:lnTo>
                  <a:pt x="1260783" y="1260783"/>
                </a:lnTo>
                <a:lnTo>
                  <a:pt x="0" y="1260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335079" y="1915298"/>
            <a:ext cx="15924221" cy="5891962"/>
          </a:xfrm>
          <a:custGeom>
            <a:avLst/>
            <a:gdLst/>
            <a:ahLst/>
            <a:cxnLst/>
            <a:rect r="r" b="b" t="t" l="l"/>
            <a:pathLst>
              <a:path h="5891962" w="15924221">
                <a:moveTo>
                  <a:pt x="0" y="0"/>
                </a:moveTo>
                <a:lnTo>
                  <a:pt x="15924221" y="0"/>
                </a:lnTo>
                <a:lnTo>
                  <a:pt x="15924221" y="5891962"/>
                </a:lnTo>
                <a:lnTo>
                  <a:pt x="0" y="5891962"/>
                </a:lnTo>
                <a:lnTo>
                  <a:pt x="0" y="0"/>
                </a:lnTo>
                <a:close/>
              </a:path>
            </a:pathLst>
          </a:custGeom>
          <a:blipFill>
            <a:blip r:embed="rId5"/>
            <a:stretch>
              <a:fillRect l="0" t="0" r="0" b="0"/>
            </a:stretch>
          </a:blipFill>
        </p:spPr>
      </p:sp>
      <p:sp>
        <p:nvSpPr>
          <p:cNvPr name="TextBox 6" id="6"/>
          <p:cNvSpPr txBox="true"/>
          <p:nvPr/>
        </p:nvSpPr>
        <p:spPr>
          <a:xfrm rot="0">
            <a:off x="-3366973" y="85725"/>
            <a:ext cx="17281932" cy="610616"/>
          </a:xfrm>
          <a:prstGeom prst="rect">
            <a:avLst/>
          </a:prstGeom>
        </p:spPr>
        <p:txBody>
          <a:bodyPr anchor="t" rtlCol="false" tIns="0" lIns="0" bIns="0" rIns="0">
            <a:spAutoFit/>
          </a:bodyPr>
          <a:lstStyle/>
          <a:p>
            <a:pPr algn="ctr">
              <a:lnSpc>
                <a:spcPts val="4461"/>
              </a:lnSpc>
            </a:pPr>
            <a:r>
              <a:rPr lang="en-US" b="true" sz="4599" spc="-285">
                <a:solidFill>
                  <a:srgbClr val="000000"/>
                </a:solidFill>
                <a:latin typeface="Rokkitt Bold"/>
                <a:ea typeface="Rokkitt Bold"/>
                <a:cs typeface="Rokkitt Bold"/>
                <a:sym typeface="Rokkitt Bold"/>
              </a:rPr>
              <a:t>2 Huấn luyện mô hình dự đoán giá vé </a:t>
            </a:r>
          </a:p>
        </p:txBody>
      </p:sp>
      <p:sp>
        <p:nvSpPr>
          <p:cNvPr name="TextBox 7" id="7"/>
          <p:cNvSpPr txBox="true"/>
          <p:nvPr/>
        </p:nvSpPr>
        <p:spPr>
          <a:xfrm rot="0">
            <a:off x="-734288" y="725924"/>
            <a:ext cx="19756577" cy="700802"/>
          </a:xfrm>
          <a:prstGeom prst="rect">
            <a:avLst/>
          </a:prstGeom>
        </p:spPr>
        <p:txBody>
          <a:bodyPr anchor="t" rtlCol="false" tIns="0" lIns="0" bIns="0" rIns="0">
            <a:spAutoFit/>
          </a:bodyPr>
          <a:lstStyle/>
          <a:p>
            <a:pPr algn="ctr">
              <a:lnSpc>
                <a:spcPts val="5100"/>
              </a:lnSpc>
            </a:pPr>
            <a:r>
              <a:rPr lang="en-US" b="true" sz="5258" spc="-326">
                <a:solidFill>
                  <a:srgbClr val="000000"/>
                </a:solidFill>
                <a:latin typeface="Rokkitt Bold"/>
                <a:ea typeface="Rokkitt Bold"/>
                <a:cs typeface="Rokkitt Bold"/>
                <a:sym typeface="Rokkitt Bold"/>
              </a:rPr>
              <a:t>So sánh kết quả</a:t>
            </a:r>
          </a:p>
        </p:txBody>
      </p:sp>
      <p:sp>
        <p:nvSpPr>
          <p:cNvPr name="TextBox 8" id="8"/>
          <p:cNvSpPr txBox="true"/>
          <p:nvPr/>
        </p:nvSpPr>
        <p:spPr>
          <a:xfrm rot="0">
            <a:off x="2971370" y="8188260"/>
            <a:ext cx="12152601" cy="797560"/>
          </a:xfrm>
          <a:prstGeom prst="rect">
            <a:avLst/>
          </a:prstGeom>
        </p:spPr>
        <p:txBody>
          <a:bodyPr anchor="t" rtlCol="false" tIns="0" lIns="0" bIns="0" rIns="0">
            <a:spAutoFit/>
          </a:bodyPr>
          <a:lstStyle/>
          <a:p>
            <a:pPr algn="ctr">
              <a:lnSpc>
                <a:spcPts val="6439"/>
              </a:lnSpc>
              <a:spcBef>
                <a:spcPct val="0"/>
              </a:spcBef>
            </a:pPr>
            <a:r>
              <a:rPr lang="en-US" b="true" sz="4599" spc="-285">
                <a:solidFill>
                  <a:srgbClr val="000000"/>
                </a:solidFill>
                <a:latin typeface="Rokkitt Bold"/>
                <a:ea typeface="Rokkitt Bold"/>
                <a:cs typeface="Rokkitt Bold"/>
                <a:sym typeface="Rokkitt Bold"/>
              </a:rPr>
              <a:t>Hướng phát triển: </a:t>
            </a:r>
            <a:r>
              <a:rPr lang="en-US" sz="4599" spc="-285">
                <a:solidFill>
                  <a:srgbClr val="000000"/>
                </a:solidFill>
                <a:latin typeface="Rokkitt"/>
                <a:ea typeface="Rokkitt"/>
                <a:cs typeface="Rokkitt"/>
                <a:sym typeface="Rokkitt"/>
              </a:rPr>
              <a:t>Thay đổi mô hình khác để phù hợp hơn</a:t>
            </a:r>
          </a:p>
        </p:txBody>
      </p:sp>
      <p:sp>
        <p:nvSpPr>
          <p:cNvPr name="TextBox 9" id="9"/>
          <p:cNvSpPr txBox="true"/>
          <p:nvPr/>
        </p:nvSpPr>
        <p:spPr>
          <a:xfrm rot="0">
            <a:off x="17423517" y="9255216"/>
            <a:ext cx="517597" cy="797560"/>
          </a:xfrm>
          <a:prstGeom prst="rect">
            <a:avLst/>
          </a:prstGeom>
        </p:spPr>
        <p:txBody>
          <a:bodyPr anchor="t" rtlCol="false" tIns="0" lIns="0" bIns="0" rIns="0">
            <a:spAutoFit/>
          </a:bodyPr>
          <a:lstStyle/>
          <a:p>
            <a:pPr algn="ctr">
              <a:lnSpc>
                <a:spcPts val="6439"/>
              </a:lnSpc>
              <a:spcBef>
                <a:spcPct val="0"/>
              </a:spcBef>
            </a:pPr>
            <a:r>
              <a:rPr lang="en-US" b="true" sz="4599" spc="-285">
                <a:solidFill>
                  <a:srgbClr val="000000"/>
                </a:solidFill>
                <a:latin typeface="Rokkitt Bold"/>
                <a:ea typeface="Rokkitt Bold"/>
                <a:cs typeface="Rokkitt Bold"/>
                <a:sym typeface="Rokkitt Bold"/>
              </a:rPr>
              <a:t>22</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155639">
            <a:off x="-798290" y="-1613817"/>
            <a:ext cx="19884580" cy="13514634"/>
          </a:xfrm>
          <a:custGeom>
            <a:avLst/>
            <a:gdLst/>
            <a:ahLst/>
            <a:cxnLst/>
            <a:rect r="r" b="b" t="t" l="l"/>
            <a:pathLst>
              <a:path h="13514634" w="19884580">
                <a:moveTo>
                  <a:pt x="19884580" y="10106824"/>
                </a:moveTo>
                <a:lnTo>
                  <a:pt x="1916893" y="13514634"/>
                </a:lnTo>
                <a:lnTo>
                  <a:pt x="0" y="3407810"/>
                </a:lnTo>
                <a:lnTo>
                  <a:pt x="17967687" y="0"/>
                </a:lnTo>
                <a:lnTo>
                  <a:pt x="19884580" y="10106824"/>
                </a:lnTo>
                <a:close/>
              </a:path>
            </a:pathLst>
          </a:custGeom>
          <a:blipFill>
            <a:blip r:embed="rId2"/>
            <a:stretch>
              <a:fillRect l="0" t="-12807" r="0" b="-12807"/>
            </a:stretch>
          </a:blipFill>
        </p:spPr>
      </p:sp>
      <p:sp>
        <p:nvSpPr>
          <p:cNvPr name="Freeform 3" id="3"/>
          <p:cNvSpPr/>
          <p:nvPr/>
        </p:nvSpPr>
        <p:spPr>
          <a:xfrm flipH="false" flipV="false" rot="-10466781">
            <a:off x="13656738" y="-527743"/>
            <a:ext cx="4969396" cy="4342010"/>
          </a:xfrm>
          <a:custGeom>
            <a:avLst/>
            <a:gdLst/>
            <a:ahLst/>
            <a:cxnLst/>
            <a:rect r="r" b="b" t="t" l="l"/>
            <a:pathLst>
              <a:path h="4342010" w="4969396">
                <a:moveTo>
                  <a:pt x="0" y="0"/>
                </a:moveTo>
                <a:lnTo>
                  <a:pt x="4969396" y="0"/>
                </a:lnTo>
                <a:lnTo>
                  <a:pt x="4969396" y="4342010"/>
                </a:lnTo>
                <a:lnTo>
                  <a:pt x="0" y="43420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07123" y="631288"/>
            <a:ext cx="1153127" cy="1153127"/>
          </a:xfrm>
          <a:custGeom>
            <a:avLst/>
            <a:gdLst/>
            <a:ahLst/>
            <a:cxnLst/>
            <a:rect r="r" b="b" t="t" l="l"/>
            <a:pathLst>
              <a:path h="1153127" w="1153127">
                <a:moveTo>
                  <a:pt x="0" y="0"/>
                </a:moveTo>
                <a:lnTo>
                  <a:pt x="1153127" y="0"/>
                </a:lnTo>
                <a:lnTo>
                  <a:pt x="1153127" y="1153127"/>
                </a:lnTo>
                <a:lnTo>
                  <a:pt x="0" y="11531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5248986" y="9026217"/>
            <a:ext cx="1260783" cy="1260783"/>
          </a:xfrm>
          <a:custGeom>
            <a:avLst/>
            <a:gdLst/>
            <a:ahLst/>
            <a:cxnLst/>
            <a:rect r="r" b="b" t="t" l="l"/>
            <a:pathLst>
              <a:path h="1260783" w="1260783">
                <a:moveTo>
                  <a:pt x="0" y="0"/>
                </a:moveTo>
                <a:lnTo>
                  <a:pt x="1260783" y="0"/>
                </a:lnTo>
                <a:lnTo>
                  <a:pt x="1260783" y="1260783"/>
                </a:lnTo>
                <a:lnTo>
                  <a:pt x="0" y="12607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3673099" y="726600"/>
            <a:ext cx="10941803" cy="9560400"/>
          </a:xfrm>
          <a:custGeom>
            <a:avLst/>
            <a:gdLst/>
            <a:ahLst/>
            <a:cxnLst/>
            <a:rect r="r" b="b" t="t" l="l"/>
            <a:pathLst>
              <a:path h="9560400" w="10941803">
                <a:moveTo>
                  <a:pt x="0" y="0"/>
                </a:moveTo>
                <a:lnTo>
                  <a:pt x="10941802" y="0"/>
                </a:lnTo>
                <a:lnTo>
                  <a:pt x="10941802" y="9560400"/>
                </a:lnTo>
                <a:lnTo>
                  <a:pt x="0" y="9560400"/>
                </a:lnTo>
                <a:lnTo>
                  <a:pt x="0" y="0"/>
                </a:lnTo>
                <a:close/>
              </a:path>
            </a:pathLst>
          </a:custGeom>
          <a:blipFill>
            <a:blip r:embed="rId7"/>
            <a:stretch>
              <a:fillRect l="0" t="0" r="0" b="0"/>
            </a:stretch>
          </a:blipFill>
        </p:spPr>
      </p:sp>
      <p:sp>
        <p:nvSpPr>
          <p:cNvPr name="TextBox 7" id="7"/>
          <p:cNvSpPr txBox="true"/>
          <p:nvPr/>
        </p:nvSpPr>
        <p:spPr>
          <a:xfrm rot="0">
            <a:off x="-3366973" y="85725"/>
            <a:ext cx="17281932" cy="610616"/>
          </a:xfrm>
          <a:prstGeom prst="rect">
            <a:avLst/>
          </a:prstGeom>
        </p:spPr>
        <p:txBody>
          <a:bodyPr anchor="t" rtlCol="false" tIns="0" lIns="0" bIns="0" rIns="0">
            <a:spAutoFit/>
          </a:bodyPr>
          <a:lstStyle/>
          <a:p>
            <a:pPr algn="ctr">
              <a:lnSpc>
                <a:spcPts val="4461"/>
              </a:lnSpc>
            </a:pPr>
            <a:r>
              <a:rPr lang="en-US" b="true" sz="4599" spc="-285">
                <a:solidFill>
                  <a:srgbClr val="000000"/>
                </a:solidFill>
                <a:latin typeface="Rokkitt Bold"/>
                <a:ea typeface="Rokkitt Bold"/>
                <a:cs typeface="Rokkitt Bold"/>
                <a:sym typeface="Rokkitt Bold"/>
              </a:rPr>
              <a:t>2 Phát hiện giá trị bất thường (Covid)</a:t>
            </a:r>
          </a:p>
        </p:txBody>
      </p:sp>
      <p:sp>
        <p:nvSpPr>
          <p:cNvPr name="TextBox 8" id="8"/>
          <p:cNvSpPr txBox="true"/>
          <p:nvPr/>
        </p:nvSpPr>
        <p:spPr>
          <a:xfrm rot="0">
            <a:off x="17417943" y="9255216"/>
            <a:ext cx="528746" cy="797560"/>
          </a:xfrm>
          <a:prstGeom prst="rect">
            <a:avLst/>
          </a:prstGeom>
        </p:spPr>
        <p:txBody>
          <a:bodyPr anchor="t" rtlCol="false" tIns="0" lIns="0" bIns="0" rIns="0">
            <a:spAutoFit/>
          </a:bodyPr>
          <a:lstStyle/>
          <a:p>
            <a:pPr algn="ctr">
              <a:lnSpc>
                <a:spcPts val="6439"/>
              </a:lnSpc>
              <a:spcBef>
                <a:spcPct val="0"/>
              </a:spcBef>
            </a:pPr>
            <a:r>
              <a:rPr lang="en-US" b="true" sz="4599" spc="-285">
                <a:solidFill>
                  <a:srgbClr val="000000"/>
                </a:solidFill>
                <a:latin typeface="Rokkitt Bold"/>
                <a:ea typeface="Rokkitt Bold"/>
                <a:cs typeface="Rokkitt Bold"/>
                <a:sym typeface="Rokkitt Bold"/>
              </a:rPr>
              <a:t>23</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155639">
            <a:off x="-798290" y="-1613817"/>
            <a:ext cx="19884580" cy="13514634"/>
          </a:xfrm>
          <a:custGeom>
            <a:avLst/>
            <a:gdLst/>
            <a:ahLst/>
            <a:cxnLst/>
            <a:rect r="r" b="b" t="t" l="l"/>
            <a:pathLst>
              <a:path h="13514634" w="19884580">
                <a:moveTo>
                  <a:pt x="19884580" y="10106824"/>
                </a:moveTo>
                <a:lnTo>
                  <a:pt x="1916893" y="13514634"/>
                </a:lnTo>
                <a:lnTo>
                  <a:pt x="0" y="3407810"/>
                </a:lnTo>
                <a:lnTo>
                  <a:pt x="17967687" y="0"/>
                </a:lnTo>
                <a:lnTo>
                  <a:pt x="19884580" y="10106824"/>
                </a:lnTo>
                <a:close/>
              </a:path>
            </a:pathLst>
          </a:custGeom>
          <a:blipFill>
            <a:blip r:embed="rId2"/>
            <a:stretch>
              <a:fillRect l="0" t="-12807" r="0" b="-12807"/>
            </a:stretch>
          </a:blipFill>
        </p:spPr>
      </p:sp>
      <p:sp>
        <p:nvSpPr>
          <p:cNvPr name="Freeform 3" id="3"/>
          <p:cNvSpPr/>
          <p:nvPr/>
        </p:nvSpPr>
        <p:spPr>
          <a:xfrm flipH="false" flipV="false" rot="-10466781">
            <a:off x="13656738" y="-527743"/>
            <a:ext cx="4969396" cy="4342010"/>
          </a:xfrm>
          <a:custGeom>
            <a:avLst/>
            <a:gdLst/>
            <a:ahLst/>
            <a:cxnLst/>
            <a:rect r="r" b="b" t="t" l="l"/>
            <a:pathLst>
              <a:path h="4342010" w="4969396">
                <a:moveTo>
                  <a:pt x="0" y="0"/>
                </a:moveTo>
                <a:lnTo>
                  <a:pt x="4969396" y="0"/>
                </a:lnTo>
                <a:lnTo>
                  <a:pt x="4969396" y="4342010"/>
                </a:lnTo>
                <a:lnTo>
                  <a:pt x="0" y="43420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4427" y="2891412"/>
            <a:ext cx="1153127" cy="1153127"/>
          </a:xfrm>
          <a:custGeom>
            <a:avLst/>
            <a:gdLst/>
            <a:ahLst/>
            <a:cxnLst/>
            <a:rect r="r" b="b" t="t" l="l"/>
            <a:pathLst>
              <a:path h="1153127" w="1153127">
                <a:moveTo>
                  <a:pt x="0" y="0"/>
                </a:moveTo>
                <a:lnTo>
                  <a:pt x="1153127" y="0"/>
                </a:lnTo>
                <a:lnTo>
                  <a:pt x="1153127" y="1153127"/>
                </a:lnTo>
                <a:lnTo>
                  <a:pt x="0" y="11531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5248986" y="9026217"/>
            <a:ext cx="1260783" cy="1260783"/>
          </a:xfrm>
          <a:custGeom>
            <a:avLst/>
            <a:gdLst/>
            <a:ahLst/>
            <a:cxnLst/>
            <a:rect r="r" b="b" t="t" l="l"/>
            <a:pathLst>
              <a:path h="1260783" w="1260783">
                <a:moveTo>
                  <a:pt x="0" y="0"/>
                </a:moveTo>
                <a:lnTo>
                  <a:pt x="1260783" y="0"/>
                </a:lnTo>
                <a:lnTo>
                  <a:pt x="1260783" y="1260783"/>
                </a:lnTo>
                <a:lnTo>
                  <a:pt x="0" y="12607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5915643" y="1167927"/>
            <a:ext cx="6456715" cy="2495579"/>
          </a:xfrm>
          <a:custGeom>
            <a:avLst/>
            <a:gdLst/>
            <a:ahLst/>
            <a:cxnLst/>
            <a:rect r="r" b="b" t="t" l="l"/>
            <a:pathLst>
              <a:path h="2495579" w="6456715">
                <a:moveTo>
                  <a:pt x="0" y="0"/>
                </a:moveTo>
                <a:lnTo>
                  <a:pt x="6456714" y="0"/>
                </a:lnTo>
                <a:lnTo>
                  <a:pt x="6456714" y="2495579"/>
                </a:lnTo>
                <a:lnTo>
                  <a:pt x="0" y="2495579"/>
                </a:lnTo>
                <a:lnTo>
                  <a:pt x="0" y="0"/>
                </a:lnTo>
                <a:close/>
              </a:path>
            </a:pathLst>
          </a:custGeom>
          <a:blipFill>
            <a:blip r:embed="rId7"/>
            <a:stretch>
              <a:fillRect l="0" t="-40366" r="-92382" b="0"/>
            </a:stretch>
          </a:blipFill>
        </p:spPr>
      </p:sp>
      <p:sp>
        <p:nvSpPr>
          <p:cNvPr name="Freeform 7" id="7"/>
          <p:cNvSpPr/>
          <p:nvPr/>
        </p:nvSpPr>
        <p:spPr>
          <a:xfrm flipH="false" flipV="false" rot="0">
            <a:off x="5005226" y="4044539"/>
            <a:ext cx="8277548" cy="6242461"/>
          </a:xfrm>
          <a:custGeom>
            <a:avLst/>
            <a:gdLst/>
            <a:ahLst/>
            <a:cxnLst/>
            <a:rect r="r" b="b" t="t" l="l"/>
            <a:pathLst>
              <a:path h="6242461" w="8277548">
                <a:moveTo>
                  <a:pt x="0" y="0"/>
                </a:moveTo>
                <a:lnTo>
                  <a:pt x="8277548" y="0"/>
                </a:lnTo>
                <a:lnTo>
                  <a:pt x="8277548" y="6242461"/>
                </a:lnTo>
                <a:lnTo>
                  <a:pt x="0" y="6242461"/>
                </a:lnTo>
                <a:lnTo>
                  <a:pt x="0" y="0"/>
                </a:lnTo>
                <a:close/>
              </a:path>
            </a:pathLst>
          </a:custGeom>
          <a:blipFill>
            <a:blip r:embed="rId8"/>
            <a:stretch>
              <a:fillRect l="0" t="0" r="0" b="0"/>
            </a:stretch>
          </a:blipFill>
        </p:spPr>
      </p:sp>
      <p:sp>
        <p:nvSpPr>
          <p:cNvPr name="TextBox 8" id="8"/>
          <p:cNvSpPr txBox="true"/>
          <p:nvPr/>
        </p:nvSpPr>
        <p:spPr>
          <a:xfrm rot="0">
            <a:off x="-3366973" y="85725"/>
            <a:ext cx="17281932" cy="610616"/>
          </a:xfrm>
          <a:prstGeom prst="rect">
            <a:avLst/>
          </a:prstGeom>
        </p:spPr>
        <p:txBody>
          <a:bodyPr anchor="t" rtlCol="false" tIns="0" lIns="0" bIns="0" rIns="0">
            <a:spAutoFit/>
          </a:bodyPr>
          <a:lstStyle/>
          <a:p>
            <a:pPr algn="ctr">
              <a:lnSpc>
                <a:spcPts val="4461"/>
              </a:lnSpc>
            </a:pPr>
            <a:r>
              <a:rPr lang="en-US" b="true" sz="4599" spc="-285">
                <a:solidFill>
                  <a:srgbClr val="000000"/>
                </a:solidFill>
                <a:latin typeface="Rokkitt Bold"/>
                <a:ea typeface="Rokkitt Bold"/>
                <a:cs typeface="Rokkitt Bold"/>
                <a:sym typeface="Rokkitt Bold"/>
              </a:rPr>
              <a:t>2 Phát hiện giá trị bất thường (Covid)</a:t>
            </a:r>
          </a:p>
        </p:txBody>
      </p:sp>
      <p:sp>
        <p:nvSpPr>
          <p:cNvPr name="TextBox 9" id="9"/>
          <p:cNvSpPr txBox="true"/>
          <p:nvPr/>
        </p:nvSpPr>
        <p:spPr>
          <a:xfrm rot="0">
            <a:off x="17417672" y="9255216"/>
            <a:ext cx="529287" cy="797560"/>
          </a:xfrm>
          <a:prstGeom prst="rect">
            <a:avLst/>
          </a:prstGeom>
        </p:spPr>
        <p:txBody>
          <a:bodyPr anchor="t" rtlCol="false" tIns="0" lIns="0" bIns="0" rIns="0">
            <a:spAutoFit/>
          </a:bodyPr>
          <a:lstStyle/>
          <a:p>
            <a:pPr algn="ctr">
              <a:lnSpc>
                <a:spcPts val="6439"/>
              </a:lnSpc>
              <a:spcBef>
                <a:spcPct val="0"/>
              </a:spcBef>
            </a:pPr>
            <a:r>
              <a:rPr lang="en-US" b="true" sz="4599" spc="-285">
                <a:solidFill>
                  <a:srgbClr val="000000"/>
                </a:solidFill>
                <a:latin typeface="Rokkitt Bold"/>
                <a:ea typeface="Rokkitt Bold"/>
                <a:cs typeface="Rokkitt Bold"/>
                <a:sym typeface="Rokkitt Bold"/>
              </a:rPr>
              <a:t>24</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155639">
            <a:off x="-798290" y="-1613817"/>
            <a:ext cx="19884580" cy="13514634"/>
          </a:xfrm>
          <a:custGeom>
            <a:avLst/>
            <a:gdLst/>
            <a:ahLst/>
            <a:cxnLst/>
            <a:rect r="r" b="b" t="t" l="l"/>
            <a:pathLst>
              <a:path h="13514634" w="19884580">
                <a:moveTo>
                  <a:pt x="19884580" y="10106824"/>
                </a:moveTo>
                <a:lnTo>
                  <a:pt x="1916893" y="13514634"/>
                </a:lnTo>
                <a:lnTo>
                  <a:pt x="0" y="3407810"/>
                </a:lnTo>
                <a:lnTo>
                  <a:pt x="17967687" y="0"/>
                </a:lnTo>
                <a:lnTo>
                  <a:pt x="19884580" y="10106824"/>
                </a:lnTo>
                <a:close/>
              </a:path>
            </a:pathLst>
          </a:custGeom>
          <a:blipFill>
            <a:blip r:embed="rId2"/>
            <a:stretch>
              <a:fillRect l="0" t="-12807" r="0" b="-12807"/>
            </a:stretch>
          </a:blipFill>
        </p:spPr>
      </p:sp>
      <p:sp>
        <p:nvSpPr>
          <p:cNvPr name="Freeform 3" id="3"/>
          <p:cNvSpPr/>
          <p:nvPr/>
        </p:nvSpPr>
        <p:spPr>
          <a:xfrm flipH="false" flipV="false" rot="-10466781">
            <a:off x="13656738" y="-527743"/>
            <a:ext cx="4969396" cy="4342010"/>
          </a:xfrm>
          <a:custGeom>
            <a:avLst/>
            <a:gdLst/>
            <a:ahLst/>
            <a:cxnLst/>
            <a:rect r="r" b="b" t="t" l="l"/>
            <a:pathLst>
              <a:path h="4342010" w="4969396">
                <a:moveTo>
                  <a:pt x="0" y="0"/>
                </a:moveTo>
                <a:lnTo>
                  <a:pt x="4969396" y="0"/>
                </a:lnTo>
                <a:lnTo>
                  <a:pt x="4969396" y="4342010"/>
                </a:lnTo>
                <a:lnTo>
                  <a:pt x="0" y="43420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4427" y="2891412"/>
            <a:ext cx="1153127" cy="1153127"/>
          </a:xfrm>
          <a:custGeom>
            <a:avLst/>
            <a:gdLst/>
            <a:ahLst/>
            <a:cxnLst/>
            <a:rect r="r" b="b" t="t" l="l"/>
            <a:pathLst>
              <a:path h="1153127" w="1153127">
                <a:moveTo>
                  <a:pt x="0" y="0"/>
                </a:moveTo>
                <a:lnTo>
                  <a:pt x="1153127" y="0"/>
                </a:lnTo>
                <a:lnTo>
                  <a:pt x="1153127" y="1153127"/>
                </a:lnTo>
                <a:lnTo>
                  <a:pt x="0" y="11531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5248986" y="9026217"/>
            <a:ext cx="1260783" cy="1260783"/>
          </a:xfrm>
          <a:custGeom>
            <a:avLst/>
            <a:gdLst/>
            <a:ahLst/>
            <a:cxnLst/>
            <a:rect r="r" b="b" t="t" l="l"/>
            <a:pathLst>
              <a:path h="1260783" w="1260783">
                <a:moveTo>
                  <a:pt x="0" y="0"/>
                </a:moveTo>
                <a:lnTo>
                  <a:pt x="1260783" y="0"/>
                </a:lnTo>
                <a:lnTo>
                  <a:pt x="1260783" y="1260783"/>
                </a:lnTo>
                <a:lnTo>
                  <a:pt x="0" y="12607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5102839" y="418030"/>
            <a:ext cx="17281932" cy="610616"/>
          </a:xfrm>
          <a:prstGeom prst="rect">
            <a:avLst/>
          </a:prstGeom>
        </p:spPr>
        <p:txBody>
          <a:bodyPr anchor="t" rtlCol="false" tIns="0" lIns="0" bIns="0" rIns="0">
            <a:spAutoFit/>
          </a:bodyPr>
          <a:lstStyle/>
          <a:p>
            <a:pPr algn="ctr">
              <a:lnSpc>
                <a:spcPts val="4461"/>
              </a:lnSpc>
            </a:pPr>
            <a:r>
              <a:rPr lang="en-US" b="true" sz="4599" spc="-285">
                <a:solidFill>
                  <a:srgbClr val="000000"/>
                </a:solidFill>
                <a:latin typeface="Rokkitt Bold"/>
                <a:ea typeface="Rokkitt Bold"/>
                <a:cs typeface="Rokkitt Bold"/>
                <a:sym typeface="Rokkitt Bold"/>
              </a:rPr>
              <a:t>2 Mục tiêu tiếp theo</a:t>
            </a:r>
          </a:p>
        </p:txBody>
      </p:sp>
      <p:sp>
        <p:nvSpPr>
          <p:cNvPr name="TextBox 7" id="7"/>
          <p:cNvSpPr txBox="true"/>
          <p:nvPr/>
        </p:nvSpPr>
        <p:spPr>
          <a:xfrm rot="0">
            <a:off x="1350996" y="2585369"/>
            <a:ext cx="15586009" cy="3532719"/>
          </a:xfrm>
          <a:prstGeom prst="rect">
            <a:avLst/>
          </a:prstGeom>
        </p:spPr>
        <p:txBody>
          <a:bodyPr anchor="t" rtlCol="false" tIns="0" lIns="0" bIns="0" rIns="0">
            <a:spAutoFit/>
          </a:bodyPr>
          <a:lstStyle/>
          <a:p>
            <a:pPr algn="l">
              <a:lnSpc>
                <a:spcPts val="4957"/>
              </a:lnSpc>
            </a:pPr>
            <a:r>
              <a:rPr lang="en-US" sz="5110" spc="-316" b="true">
                <a:solidFill>
                  <a:srgbClr val="000000"/>
                </a:solidFill>
                <a:latin typeface="Rokkitt Bold"/>
                <a:ea typeface="Rokkitt Bold"/>
                <a:cs typeface="Rokkitt Bold"/>
                <a:sym typeface="Rokkitt Bold"/>
              </a:rPr>
              <a:t>Mục tiêu tiếp theo:</a:t>
            </a:r>
          </a:p>
          <a:p>
            <a:pPr algn="l" marL="1103444" indent="-551722" lvl="1">
              <a:lnSpc>
                <a:spcPts val="8075"/>
              </a:lnSpc>
              <a:buFont typeface="Arial"/>
              <a:buChar char="•"/>
            </a:pPr>
            <a:r>
              <a:rPr lang="en-US" sz="5110" spc="-316">
                <a:solidFill>
                  <a:srgbClr val="000000"/>
                </a:solidFill>
                <a:latin typeface="Rokkitt"/>
                <a:ea typeface="Rokkitt"/>
                <a:cs typeface="Rokkitt"/>
                <a:sym typeface="Rokkitt"/>
              </a:rPr>
              <a:t>Phân tích các chuyến bay trong khoảng thời gian 2020 - 2021</a:t>
            </a:r>
          </a:p>
          <a:p>
            <a:pPr algn="l" marL="1103444" indent="-551722" lvl="1">
              <a:lnSpc>
                <a:spcPts val="8075"/>
              </a:lnSpc>
              <a:buFont typeface="Arial"/>
              <a:buChar char="•"/>
            </a:pPr>
            <a:r>
              <a:rPr lang="en-US" sz="5110" spc="-316">
                <a:solidFill>
                  <a:srgbClr val="000000"/>
                </a:solidFill>
                <a:latin typeface="Rokkitt"/>
                <a:ea typeface="Rokkitt"/>
                <a:cs typeface="Rokkitt"/>
                <a:sym typeface="Rokkitt"/>
              </a:rPr>
              <a:t>Dựa vào các đặc trưng trong </a:t>
            </a:r>
            <a:r>
              <a:rPr lang="en-US" b="true" sz="5110" spc="-316">
                <a:solidFill>
                  <a:srgbClr val="000000"/>
                </a:solidFill>
                <a:latin typeface="Rokkitt Bold"/>
                <a:ea typeface="Rokkitt Bold"/>
                <a:cs typeface="Rokkitt Bold"/>
                <a:sym typeface="Rokkitt Bold"/>
              </a:rPr>
              <a:t>Covid </a:t>
            </a:r>
            <a:r>
              <a:rPr lang="en-US" sz="5110" spc="-316">
                <a:solidFill>
                  <a:srgbClr val="000000"/>
                </a:solidFill>
                <a:latin typeface="Rokkitt"/>
                <a:ea typeface="Rokkitt"/>
                <a:cs typeface="Rokkitt"/>
                <a:sym typeface="Rokkitt"/>
              </a:rPr>
              <a:t>để dán nhãn bất thường </a:t>
            </a:r>
            <a:r>
              <a:rPr lang="en-US" b="true" sz="5110" spc="-316">
                <a:solidFill>
                  <a:srgbClr val="000000"/>
                </a:solidFill>
                <a:latin typeface="Rokkitt Bold"/>
                <a:ea typeface="Rokkitt Bold"/>
                <a:cs typeface="Rokkitt Bold"/>
                <a:sym typeface="Rokkitt Bold"/>
              </a:rPr>
              <a:t>⟶ </a:t>
            </a:r>
            <a:r>
              <a:rPr lang="en-US" sz="5110" spc="-316">
                <a:solidFill>
                  <a:srgbClr val="000000"/>
                </a:solidFill>
                <a:latin typeface="Rokkitt"/>
                <a:ea typeface="Rokkitt"/>
                <a:cs typeface="Rokkitt"/>
                <a:sym typeface="Rokkitt"/>
              </a:rPr>
              <a:t>Huấn luyện mô hình dự đoán bất thường cho tương lại</a:t>
            </a:r>
          </a:p>
        </p:txBody>
      </p:sp>
      <p:sp>
        <p:nvSpPr>
          <p:cNvPr name="TextBox 8" id="8"/>
          <p:cNvSpPr txBox="true"/>
          <p:nvPr/>
        </p:nvSpPr>
        <p:spPr>
          <a:xfrm rot="0">
            <a:off x="17413884" y="9255216"/>
            <a:ext cx="536864" cy="797560"/>
          </a:xfrm>
          <a:prstGeom prst="rect">
            <a:avLst/>
          </a:prstGeom>
        </p:spPr>
        <p:txBody>
          <a:bodyPr anchor="t" rtlCol="false" tIns="0" lIns="0" bIns="0" rIns="0">
            <a:spAutoFit/>
          </a:bodyPr>
          <a:lstStyle/>
          <a:p>
            <a:pPr algn="ctr">
              <a:lnSpc>
                <a:spcPts val="6439"/>
              </a:lnSpc>
              <a:spcBef>
                <a:spcPct val="0"/>
              </a:spcBef>
            </a:pPr>
            <a:r>
              <a:rPr lang="en-US" b="true" sz="4599" spc="-285">
                <a:solidFill>
                  <a:srgbClr val="000000"/>
                </a:solidFill>
                <a:latin typeface="Rokkitt Bold"/>
                <a:ea typeface="Rokkitt Bold"/>
                <a:cs typeface="Rokkitt Bold"/>
                <a:sym typeface="Rokkitt Bold"/>
              </a:rPr>
              <a:t>25</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155639">
            <a:off x="-798290" y="-1613817"/>
            <a:ext cx="19884580" cy="13514634"/>
          </a:xfrm>
          <a:custGeom>
            <a:avLst/>
            <a:gdLst/>
            <a:ahLst/>
            <a:cxnLst/>
            <a:rect r="r" b="b" t="t" l="l"/>
            <a:pathLst>
              <a:path h="13514634" w="19884580">
                <a:moveTo>
                  <a:pt x="19884580" y="10106824"/>
                </a:moveTo>
                <a:lnTo>
                  <a:pt x="1916893" y="13514634"/>
                </a:lnTo>
                <a:lnTo>
                  <a:pt x="0" y="3407810"/>
                </a:lnTo>
                <a:lnTo>
                  <a:pt x="17967687" y="0"/>
                </a:lnTo>
                <a:lnTo>
                  <a:pt x="19884580" y="10106824"/>
                </a:lnTo>
                <a:close/>
              </a:path>
            </a:pathLst>
          </a:custGeom>
          <a:blipFill>
            <a:blip r:embed="rId2"/>
            <a:stretch>
              <a:fillRect l="0" t="-12807" r="0" b="-12807"/>
            </a:stretch>
          </a:blipFill>
        </p:spPr>
      </p:sp>
      <p:sp>
        <p:nvSpPr>
          <p:cNvPr name="TextBox 3" id="3"/>
          <p:cNvSpPr txBox="true"/>
          <p:nvPr/>
        </p:nvSpPr>
        <p:spPr>
          <a:xfrm rot="0">
            <a:off x="3851703" y="3894384"/>
            <a:ext cx="17281932" cy="797560"/>
          </a:xfrm>
          <a:prstGeom prst="rect">
            <a:avLst/>
          </a:prstGeom>
        </p:spPr>
        <p:txBody>
          <a:bodyPr anchor="t" rtlCol="false" tIns="0" lIns="0" bIns="0" rIns="0">
            <a:spAutoFit/>
          </a:bodyPr>
          <a:lstStyle/>
          <a:p>
            <a:pPr algn="l">
              <a:lnSpc>
                <a:spcPts val="6439"/>
              </a:lnSpc>
              <a:spcBef>
                <a:spcPct val="0"/>
              </a:spcBef>
            </a:pPr>
            <a:r>
              <a:rPr lang="en-US" b="true" sz="4599" spc="-285">
                <a:solidFill>
                  <a:srgbClr val="000000"/>
                </a:solidFill>
                <a:latin typeface="Rokkitt Bold"/>
                <a:ea typeface="Rokkitt Bold"/>
                <a:cs typeface="Rokkitt Bold"/>
                <a:sym typeface="Rokkitt Bold"/>
              </a:rPr>
              <a:t>Phân tích và xây dựng mô hình dự đoán thị phần</a:t>
            </a:r>
          </a:p>
        </p:txBody>
      </p:sp>
      <p:sp>
        <p:nvSpPr>
          <p:cNvPr name="TextBox 4" id="4"/>
          <p:cNvSpPr txBox="true"/>
          <p:nvPr/>
        </p:nvSpPr>
        <p:spPr>
          <a:xfrm rot="0">
            <a:off x="1181881" y="952500"/>
            <a:ext cx="17281932" cy="533400"/>
          </a:xfrm>
          <a:prstGeom prst="rect">
            <a:avLst/>
          </a:prstGeom>
        </p:spPr>
        <p:txBody>
          <a:bodyPr anchor="t" rtlCol="false" tIns="0" lIns="0" bIns="0" rIns="0">
            <a:spAutoFit/>
          </a:bodyPr>
          <a:lstStyle/>
          <a:p>
            <a:pPr algn="l">
              <a:lnSpc>
                <a:spcPts val="4200"/>
              </a:lnSpc>
              <a:spcBef>
                <a:spcPct val="0"/>
              </a:spcBef>
            </a:pPr>
            <a:r>
              <a:rPr lang="en-US" b="true" sz="3000" spc="-186">
                <a:solidFill>
                  <a:srgbClr val="000000"/>
                </a:solidFill>
                <a:latin typeface="Rokkitt Bold"/>
                <a:ea typeface="Rokkitt Bold"/>
                <a:cs typeface="Rokkitt Bold"/>
                <a:sym typeface="Rokkitt Bold"/>
              </a:rPr>
              <a:t>Thành viên 3 : Nguyễn Thành An</a:t>
            </a:r>
          </a:p>
        </p:txBody>
      </p:sp>
      <p:sp>
        <p:nvSpPr>
          <p:cNvPr name="TextBox 5" id="5"/>
          <p:cNvSpPr txBox="true"/>
          <p:nvPr/>
        </p:nvSpPr>
        <p:spPr>
          <a:xfrm rot="0">
            <a:off x="17421122" y="9255216"/>
            <a:ext cx="522387" cy="797560"/>
          </a:xfrm>
          <a:prstGeom prst="rect">
            <a:avLst/>
          </a:prstGeom>
        </p:spPr>
        <p:txBody>
          <a:bodyPr anchor="t" rtlCol="false" tIns="0" lIns="0" bIns="0" rIns="0">
            <a:spAutoFit/>
          </a:bodyPr>
          <a:lstStyle/>
          <a:p>
            <a:pPr algn="ctr">
              <a:lnSpc>
                <a:spcPts val="6439"/>
              </a:lnSpc>
              <a:spcBef>
                <a:spcPct val="0"/>
              </a:spcBef>
            </a:pPr>
            <a:r>
              <a:rPr lang="en-US" b="true" sz="4599" spc="-285">
                <a:solidFill>
                  <a:srgbClr val="000000"/>
                </a:solidFill>
                <a:latin typeface="Rokkitt Bold"/>
                <a:ea typeface="Rokkitt Bold"/>
                <a:cs typeface="Rokkitt Bold"/>
                <a:sym typeface="Rokkitt Bold"/>
              </a:rPr>
              <a:t>26</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155639">
            <a:off x="-798290" y="-1613817"/>
            <a:ext cx="19884580" cy="13514634"/>
          </a:xfrm>
          <a:custGeom>
            <a:avLst/>
            <a:gdLst/>
            <a:ahLst/>
            <a:cxnLst/>
            <a:rect r="r" b="b" t="t" l="l"/>
            <a:pathLst>
              <a:path h="13514634" w="19884580">
                <a:moveTo>
                  <a:pt x="19884580" y="10106824"/>
                </a:moveTo>
                <a:lnTo>
                  <a:pt x="1916893" y="13514634"/>
                </a:lnTo>
                <a:lnTo>
                  <a:pt x="0" y="3407810"/>
                </a:lnTo>
                <a:lnTo>
                  <a:pt x="17967687" y="0"/>
                </a:lnTo>
                <a:lnTo>
                  <a:pt x="19884580" y="10106824"/>
                </a:lnTo>
                <a:close/>
              </a:path>
            </a:pathLst>
          </a:custGeom>
          <a:blipFill>
            <a:blip r:embed="rId2"/>
            <a:stretch>
              <a:fillRect l="0" t="-12807" r="0" b="-12807"/>
            </a:stretch>
          </a:blipFill>
        </p:spPr>
      </p:sp>
      <p:sp>
        <p:nvSpPr>
          <p:cNvPr name="Freeform 3" id="3"/>
          <p:cNvSpPr/>
          <p:nvPr/>
        </p:nvSpPr>
        <p:spPr>
          <a:xfrm flipH="false" flipV="false" rot="0">
            <a:off x="7252054" y="5143500"/>
            <a:ext cx="10500780" cy="4274002"/>
          </a:xfrm>
          <a:custGeom>
            <a:avLst/>
            <a:gdLst/>
            <a:ahLst/>
            <a:cxnLst/>
            <a:rect r="r" b="b" t="t" l="l"/>
            <a:pathLst>
              <a:path h="4274002" w="10500780">
                <a:moveTo>
                  <a:pt x="0" y="0"/>
                </a:moveTo>
                <a:lnTo>
                  <a:pt x="10500781" y="0"/>
                </a:lnTo>
                <a:lnTo>
                  <a:pt x="10500781" y="4274002"/>
                </a:lnTo>
                <a:lnTo>
                  <a:pt x="0" y="4274002"/>
                </a:lnTo>
                <a:lnTo>
                  <a:pt x="0" y="0"/>
                </a:lnTo>
                <a:close/>
              </a:path>
            </a:pathLst>
          </a:custGeom>
          <a:blipFill>
            <a:blip r:embed="rId3"/>
            <a:stretch>
              <a:fillRect l="0" t="0" r="0" b="0"/>
            </a:stretch>
          </a:blipFill>
        </p:spPr>
      </p:sp>
      <p:sp>
        <p:nvSpPr>
          <p:cNvPr name="TextBox 4" id="4"/>
          <p:cNvSpPr txBox="true"/>
          <p:nvPr/>
        </p:nvSpPr>
        <p:spPr>
          <a:xfrm rot="0">
            <a:off x="1028700" y="914400"/>
            <a:ext cx="15356873" cy="3777615"/>
          </a:xfrm>
          <a:prstGeom prst="rect">
            <a:avLst/>
          </a:prstGeom>
        </p:spPr>
        <p:txBody>
          <a:bodyPr anchor="t" rtlCol="false" tIns="0" lIns="0" bIns="0" rIns="0">
            <a:spAutoFit/>
          </a:bodyPr>
          <a:lstStyle/>
          <a:p>
            <a:pPr algn="l">
              <a:lnSpc>
                <a:spcPts val="4320"/>
              </a:lnSpc>
            </a:pPr>
            <a:r>
              <a:rPr lang="en-US" sz="2700" spc="-167" b="true">
                <a:solidFill>
                  <a:srgbClr val="000000"/>
                </a:solidFill>
                <a:latin typeface="Rokkitt Bold"/>
                <a:ea typeface="Rokkitt Bold"/>
                <a:cs typeface="Rokkitt Bold"/>
                <a:sym typeface="Rokkitt Bold"/>
              </a:rPr>
              <a:t>Input features:</a:t>
            </a:r>
          </a:p>
          <a:p>
            <a:pPr algn="l" marL="582930" indent="-291465" lvl="1">
              <a:lnSpc>
                <a:spcPts val="4320"/>
              </a:lnSpc>
              <a:buFont typeface="Arial"/>
              <a:buChar char="•"/>
            </a:pPr>
            <a:r>
              <a:rPr lang="en-US" sz="2700" spc="-167">
                <a:solidFill>
                  <a:srgbClr val="000000"/>
                </a:solidFill>
                <a:latin typeface="Rokkitt"/>
                <a:ea typeface="Rokkitt"/>
                <a:cs typeface="Rokkitt"/>
                <a:sym typeface="Rokkitt"/>
              </a:rPr>
              <a:t>Số liệu cơ bản: passengers, fare, </a:t>
            </a:r>
            <a:r>
              <a:rPr lang="en-US" sz="2700" spc="-167">
                <a:solidFill>
                  <a:srgbClr val="000000"/>
                </a:solidFill>
                <a:latin typeface="Rokkitt"/>
                <a:ea typeface="Rokkitt"/>
                <a:cs typeface="Rokkitt"/>
                <a:sym typeface="Rokkitt"/>
              </a:rPr>
              <a:t>nsmi</a:t>
            </a:r>
            <a:r>
              <a:rPr lang="en-US" sz="2700" spc="-167">
                <a:solidFill>
                  <a:srgbClr val="000000"/>
                </a:solidFill>
                <a:latin typeface="Rokkitt"/>
                <a:ea typeface="Rokkitt"/>
                <a:cs typeface="Rokkitt"/>
                <a:sym typeface="Rokkitt"/>
              </a:rPr>
              <a:t>les, Year, quarter</a:t>
            </a:r>
          </a:p>
          <a:p>
            <a:pPr algn="l" marL="582930" indent="-291465" lvl="1">
              <a:lnSpc>
                <a:spcPts val="4320"/>
              </a:lnSpc>
              <a:buFont typeface="Arial"/>
              <a:buChar char="•"/>
            </a:pPr>
            <a:r>
              <a:rPr lang="en-US" sz="2700" spc="-167">
                <a:solidFill>
                  <a:srgbClr val="000000"/>
                </a:solidFill>
                <a:latin typeface="Rokkitt"/>
                <a:ea typeface="Rokkitt"/>
                <a:cs typeface="Rokkitt"/>
                <a:sym typeface="Rokkitt"/>
              </a:rPr>
              <a:t>Thông tin hãng hàng không: carrier_lg, carrier_low</a:t>
            </a:r>
          </a:p>
          <a:p>
            <a:pPr algn="l" marL="582930" indent="-291465" lvl="1">
              <a:lnSpc>
                <a:spcPts val="4320"/>
              </a:lnSpc>
              <a:buFont typeface="Arial"/>
              <a:buChar char="•"/>
            </a:pPr>
            <a:r>
              <a:rPr lang="en-US" sz="2700" spc="-167">
                <a:solidFill>
                  <a:srgbClr val="000000"/>
                </a:solidFill>
                <a:latin typeface="Rokkitt"/>
                <a:ea typeface="Rokkitt"/>
                <a:cs typeface="Rokkitt"/>
                <a:sym typeface="Rokkitt"/>
              </a:rPr>
              <a:t>Các feature engineering: revenue, fare_per_mile, fare_difference, is_largest_cheapest</a:t>
            </a:r>
          </a:p>
          <a:p>
            <a:pPr algn="l">
              <a:lnSpc>
                <a:spcPts val="4320"/>
              </a:lnSpc>
            </a:pPr>
            <a:r>
              <a:rPr lang="en-US" sz="2700" spc="-167" b="true">
                <a:solidFill>
                  <a:srgbClr val="000000"/>
                </a:solidFill>
                <a:latin typeface="Rokkitt Bold"/>
                <a:ea typeface="Rokkitt Bold"/>
                <a:cs typeface="Rokkitt Bold"/>
                <a:sym typeface="Rokkitt Bold"/>
              </a:rPr>
              <a:t>Output: </a:t>
            </a:r>
          </a:p>
          <a:p>
            <a:pPr algn="l" marL="582930" indent="-291465" lvl="1">
              <a:lnSpc>
                <a:spcPts val="4320"/>
              </a:lnSpc>
              <a:buFont typeface="Arial"/>
              <a:buChar char="•"/>
            </a:pPr>
            <a:r>
              <a:rPr lang="en-US" sz="2700" spc="-167">
                <a:solidFill>
                  <a:srgbClr val="000000"/>
                </a:solidFill>
                <a:latin typeface="Rokkitt"/>
                <a:ea typeface="Rokkitt"/>
                <a:cs typeface="Rokkitt"/>
                <a:sym typeface="Rokkitt"/>
              </a:rPr>
              <a:t>large_ms (market share của hãng hàng không lớn) - giá trị từ 0 đến 1</a:t>
            </a:r>
          </a:p>
          <a:p>
            <a:pPr algn="l">
              <a:lnSpc>
                <a:spcPts val="4320"/>
              </a:lnSpc>
            </a:pPr>
          </a:p>
        </p:txBody>
      </p:sp>
      <p:sp>
        <p:nvSpPr>
          <p:cNvPr name="TextBox 5" id="5"/>
          <p:cNvSpPr txBox="true"/>
          <p:nvPr/>
        </p:nvSpPr>
        <p:spPr>
          <a:xfrm rot="0">
            <a:off x="1028700" y="4644339"/>
            <a:ext cx="6137791" cy="941173"/>
          </a:xfrm>
          <a:prstGeom prst="rect">
            <a:avLst/>
          </a:prstGeom>
        </p:spPr>
        <p:txBody>
          <a:bodyPr anchor="t" rtlCol="false" tIns="0" lIns="0" bIns="0" rIns="0">
            <a:spAutoFit/>
          </a:bodyPr>
          <a:lstStyle/>
          <a:p>
            <a:pPr algn="l">
              <a:lnSpc>
                <a:spcPts val="3774"/>
              </a:lnSpc>
            </a:pPr>
            <a:r>
              <a:rPr lang="en-US" sz="2695" spc="-167" b="true">
                <a:solidFill>
                  <a:srgbClr val="000000"/>
                </a:solidFill>
                <a:latin typeface="Rokkitt Bold"/>
                <a:ea typeface="Rokkitt Bold"/>
                <a:cs typeface="Rokkitt Bold"/>
                <a:sym typeface="Rokkitt Bold"/>
              </a:rPr>
              <a:t>Kích t</a:t>
            </a:r>
            <a:r>
              <a:rPr lang="en-US" sz="2695" spc="-167" b="true">
                <a:solidFill>
                  <a:srgbClr val="000000"/>
                </a:solidFill>
                <a:latin typeface="Rokkitt Bold"/>
                <a:ea typeface="Rokkitt Bold"/>
                <a:cs typeface="Rokkitt Bold"/>
                <a:sym typeface="Rokkitt Bold"/>
              </a:rPr>
              <a:t>hước dữ liệu: </a:t>
            </a:r>
            <a:r>
              <a:rPr lang="en-US" sz="2695" spc="-167">
                <a:solidFill>
                  <a:srgbClr val="000000"/>
                </a:solidFill>
                <a:latin typeface="Rokkitt"/>
                <a:ea typeface="Rokkitt"/>
                <a:cs typeface="Rokkitt"/>
                <a:sym typeface="Rokkitt"/>
              </a:rPr>
              <a:t>237,985 dòng sau khi làm sạch</a:t>
            </a:r>
          </a:p>
          <a:p>
            <a:pPr algn="l">
              <a:lnSpc>
                <a:spcPts val="3774"/>
              </a:lnSpc>
              <a:spcBef>
                <a:spcPct val="0"/>
              </a:spcBef>
            </a:pPr>
          </a:p>
        </p:txBody>
      </p:sp>
      <p:sp>
        <p:nvSpPr>
          <p:cNvPr name="TextBox 6" id="6"/>
          <p:cNvSpPr txBox="true"/>
          <p:nvPr/>
        </p:nvSpPr>
        <p:spPr>
          <a:xfrm rot="0">
            <a:off x="817814" y="21590"/>
            <a:ext cx="17281932" cy="797560"/>
          </a:xfrm>
          <a:prstGeom prst="rect">
            <a:avLst/>
          </a:prstGeom>
        </p:spPr>
        <p:txBody>
          <a:bodyPr anchor="t" rtlCol="false" tIns="0" lIns="0" bIns="0" rIns="0">
            <a:spAutoFit/>
          </a:bodyPr>
          <a:lstStyle/>
          <a:p>
            <a:pPr algn="l">
              <a:lnSpc>
                <a:spcPts val="6439"/>
              </a:lnSpc>
              <a:spcBef>
                <a:spcPct val="0"/>
              </a:spcBef>
            </a:pPr>
            <a:r>
              <a:rPr lang="en-US" b="true" sz="4599" spc="-285">
                <a:solidFill>
                  <a:srgbClr val="000000"/>
                </a:solidFill>
                <a:latin typeface="Rokkitt Bold"/>
                <a:ea typeface="Rokkitt Bold"/>
                <a:cs typeface="Rokkitt Bold"/>
                <a:sym typeface="Rokkitt Bold"/>
              </a:rPr>
              <a:t>3.Phân tích và xây dựng mô hình dự đoán thị phần</a:t>
            </a:r>
          </a:p>
        </p:txBody>
      </p:sp>
      <p:sp>
        <p:nvSpPr>
          <p:cNvPr name="TextBox 7" id="7"/>
          <p:cNvSpPr txBox="true"/>
          <p:nvPr/>
        </p:nvSpPr>
        <p:spPr>
          <a:xfrm rot="0">
            <a:off x="1085286" y="5537886"/>
            <a:ext cx="7621850" cy="2369923"/>
          </a:xfrm>
          <a:prstGeom prst="rect">
            <a:avLst/>
          </a:prstGeom>
        </p:spPr>
        <p:txBody>
          <a:bodyPr anchor="t" rtlCol="false" tIns="0" lIns="0" bIns="0" rIns="0">
            <a:spAutoFit/>
          </a:bodyPr>
          <a:lstStyle/>
          <a:p>
            <a:pPr algn="l">
              <a:lnSpc>
                <a:spcPts val="3774"/>
              </a:lnSpc>
            </a:pPr>
            <a:r>
              <a:rPr lang="en-US" sz="2695" spc="-167" b="true">
                <a:solidFill>
                  <a:srgbClr val="000000"/>
                </a:solidFill>
                <a:latin typeface="Rokkitt Bold"/>
                <a:ea typeface="Rokkitt Bold"/>
                <a:cs typeface="Rokkitt Bold"/>
                <a:sym typeface="Rokkitt Bold"/>
              </a:rPr>
              <a:t>Cách đánh giá kết quả:</a:t>
            </a:r>
          </a:p>
          <a:p>
            <a:pPr algn="l" marL="582057" indent="-291029" lvl="1">
              <a:lnSpc>
                <a:spcPts val="3774"/>
              </a:lnSpc>
              <a:buFont typeface="Arial"/>
              <a:buChar char="•"/>
            </a:pPr>
            <a:r>
              <a:rPr lang="en-US" sz="2695" spc="-167">
                <a:solidFill>
                  <a:srgbClr val="000000"/>
                </a:solidFill>
                <a:latin typeface="Rokkitt"/>
                <a:ea typeface="Rokkitt"/>
                <a:cs typeface="Rokkitt"/>
                <a:sym typeface="Rokkitt"/>
              </a:rPr>
              <a:t>RMSE (Root Mean Square Error)</a:t>
            </a:r>
          </a:p>
          <a:p>
            <a:pPr algn="l" marL="582057" indent="-291029" lvl="1">
              <a:lnSpc>
                <a:spcPts val="3774"/>
              </a:lnSpc>
              <a:buFont typeface="Arial"/>
              <a:buChar char="•"/>
            </a:pPr>
            <a:r>
              <a:rPr lang="en-US" sz="2695" spc="-167">
                <a:solidFill>
                  <a:srgbClr val="000000"/>
                </a:solidFill>
                <a:latin typeface="Rokkitt"/>
                <a:ea typeface="Rokkitt"/>
                <a:cs typeface="Rokkitt"/>
                <a:sym typeface="Rokkitt"/>
              </a:rPr>
              <a:t>R² (Coefficient of Determination)</a:t>
            </a:r>
          </a:p>
          <a:p>
            <a:pPr algn="l" marL="582057" indent="-291029" lvl="1">
              <a:lnSpc>
                <a:spcPts val="3774"/>
              </a:lnSpc>
              <a:buFont typeface="Arial"/>
              <a:buChar char="•"/>
            </a:pPr>
            <a:r>
              <a:rPr lang="en-US" sz="2695" spc="-167">
                <a:solidFill>
                  <a:srgbClr val="000000"/>
                </a:solidFill>
                <a:latin typeface="Rokkitt"/>
                <a:ea typeface="Rokkitt"/>
                <a:cs typeface="Rokkitt"/>
                <a:sym typeface="Rokkitt"/>
              </a:rPr>
              <a:t>MAE</a:t>
            </a:r>
            <a:r>
              <a:rPr lang="en-US" sz="2695" spc="-167">
                <a:solidFill>
                  <a:srgbClr val="000000"/>
                </a:solidFill>
                <a:latin typeface="Rokkitt"/>
                <a:ea typeface="Rokkitt"/>
                <a:cs typeface="Rokkitt"/>
                <a:sym typeface="Rokkitt"/>
              </a:rPr>
              <a:t> (Mean Absolute Error)</a:t>
            </a:r>
          </a:p>
          <a:p>
            <a:pPr algn="l">
              <a:lnSpc>
                <a:spcPts val="3774"/>
              </a:lnSpc>
              <a:spcBef>
                <a:spcPct val="0"/>
              </a:spcBef>
            </a:pPr>
          </a:p>
        </p:txBody>
      </p:sp>
      <p:sp>
        <p:nvSpPr>
          <p:cNvPr name="TextBox 8" id="8"/>
          <p:cNvSpPr txBox="true"/>
          <p:nvPr/>
        </p:nvSpPr>
        <p:spPr>
          <a:xfrm rot="0">
            <a:off x="17429903" y="9255216"/>
            <a:ext cx="504825" cy="797560"/>
          </a:xfrm>
          <a:prstGeom prst="rect">
            <a:avLst/>
          </a:prstGeom>
        </p:spPr>
        <p:txBody>
          <a:bodyPr anchor="t" rtlCol="false" tIns="0" lIns="0" bIns="0" rIns="0">
            <a:spAutoFit/>
          </a:bodyPr>
          <a:lstStyle/>
          <a:p>
            <a:pPr algn="ctr">
              <a:lnSpc>
                <a:spcPts val="6439"/>
              </a:lnSpc>
              <a:spcBef>
                <a:spcPct val="0"/>
              </a:spcBef>
            </a:pPr>
            <a:r>
              <a:rPr lang="en-US" b="true" sz="4599" spc="-285">
                <a:solidFill>
                  <a:srgbClr val="000000"/>
                </a:solidFill>
                <a:latin typeface="Rokkitt Bold"/>
                <a:ea typeface="Rokkitt Bold"/>
                <a:cs typeface="Rokkitt Bold"/>
                <a:sym typeface="Rokkitt Bold"/>
              </a:rPr>
              <a:t>27</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155639">
            <a:off x="-798290" y="-1613817"/>
            <a:ext cx="19884580" cy="13514634"/>
          </a:xfrm>
          <a:custGeom>
            <a:avLst/>
            <a:gdLst/>
            <a:ahLst/>
            <a:cxnLst/>
            <a:rect r="r" b="b" t="t" l="l"/>
            <a:pathLst>
              <a:path h="13514634" w="19884580">
                <a:moveTo>
                  <a:pt x="19884580" y="10106824"/>
                </a:moveTo>
                <a:lnTo>
                  <a:pt x="1916893" y="13514634"/>
                </a:lnTo>
                <a:lnTo>
                  <a:pt x="0" y="3407810"/>
                </a:lnTo>
                <a:lnTo>
                  <a:pt x="17967687" y="0"/>
                </a:lnTo>
                <a:lnTo>
                  <a:pt x="19884580" y="10106824"/>
                </a:lnTo>
                <a:close/>
              </a:path>
            </a:pathLst>
          </a:custGeom>
          <a:blipFill>
            <a:blip r:embed="rId2"/>
            <a:stretch>
              <a:fillRect l="0" t="-12807" r="0" b="-12807"/>
            </a:stretch>
          </a:blipFill>
        </p:spPr>
      </p:sp>
      <p:sp>
        <p:nvSpPr>
          <p:cNvPr name="Freeform 3" id="3"/>
          <p:cNvSpPr/>
          <p:nvPr/>
        </p:nvSpPr>
        <p:spPr>
          <a:xfrm flipH="false" flipV="false" rot="-10466781">
            <a:off x="13656738" y="-527743"/>
            <a:ext cx="4969396" cy="4342010"/>
          </a:xfrm>
          <a:custGeom>
            <a:avLst/>
            <a:gdLst/>
            <a:ahLst/>
            <a:cxnLst/>
            <a:rect r="r" b="b" t="t" l="l"/>
            <a:pathLst>
              <a:path h="4342010" w="4969396">
                <a:moveTo>
                  <a:pt x="0" y="0"/>
                </a:moveTo>
                <a:lnTo>
                  <a:pt x="4969396" y="0"/>
                </a:lnTo>
                <a:lnTo>
                  <a:pt x="4969396" y="4342010"/>
                </a:lnTo>
                <a:lnTo>
                  <a:pt x="0" y="43420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86234" y="9080045"/>
            <a:ext cx="1153127" cy="1153127"/>
          </a:xfrm>
          <a:custGeom>
            <a:avLst/>
            <a:gdLst/>
            <a:ahLst/>
            <a:cxnLst/>
            <a:rect r="r" b="b" t="t" l="l"/>
            <a:pathLst>
              <a:path h="1153127" w="1153127">
                <a:moveTo>
                  <a:pt x="0" y="0"/>
                </a:moveTo>
                <a:lnTo>
                  <a:pt x="1153127" y="0"/>
                </a:lnTo>
                <a:lnTo>
                  <a:pt x="1153127" y="1153127"/>
                </a:lnTo>
                <a:lnTo>
                  <a:pt x="0" y="11531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5248986" y="9026217"/>
            <a:ext cx="1260783" cy="1260783"/>
          </a:xfrm>
          <a:custGeom>
            <a:avLst/>
            <a:gdLst/>
            <a:ahLst/>
            <a:cxnLst/>
            <a:rect r="r" b="b" t="t" l="l"/>
            <a:pathLst>
              <a:path h="1260783" w="1260783">
                <a:moveTo>
                  <a:pt x="0" y="0"/>
                </a:moveTo>
                <a:lnTo>
                  <a:pt x="1260783" y="0"/>
                </a:lnTo>
                <a:lnTo>
                  <a:pt x="1260783" y="1260783"/>
                </a:lnTo>
                <a:lnTo>
                  <a:pt x="0" y="12607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978937" y="4149090"/>
            <a:ext cx="7962756" cy="3137269"/>
          </a:xfrm>
          <a:custGeom>
            <a:avLst/>
            <a:gdLst/>
            <a:ahLst/>
            <a:cxnLst/>
            <a:rect r="r" b="b" t="t" l="l"/>
            <a:pathLst>
              <a:path h="3137269" w="7962756">
                <a:moveTo>
                  <a:pt x="0" y="0"/>
                </a:moveTo>
                <a:lnTo>
                  <a:pt x="7962756" y="0"/>
                </a:lnTo>
                <a:lnTo>
                  <a:pt x="7962756" y="3137269"/>
                </a:lnTo>
                <a:lnTo>
                  <a:pt x="0" y="3137269"/>
                </a:lnTo>
                <a:lnTo>
                  <a:pt x="0" y="0"/>
                </a:lnTo>
                <a:close/>
              </a:path>
            </a:pathLst>
          </a:custGeom>
          <a:blipFill>
            <a:blip r:embed="rId7"/>
            <a:stretch>
              <a:fillRect l="0" t="0" r="0" b="0"/>
            </a:stretch>
          </a:blipFill>
        </p:spPr>
      </p:sp>
      <p:sp>
        <p:nvSpPr>
          <p:cNvPr name="Freeform 7" id="7"/>
          <p:cNvSpPr/>
          <p:nvPr/>
        </p:nvSpPr>
        <p:spPr>
          <a:xfrm flipH="false" flipV="false" rot="0">
            <a:off x="10902105" y="3804334"/>
            <a:ext cx="5920332" cy="5275711"/>
          </a:xfrm>
          <a:custGeom>
            <a:avLst/>
            <a:gdLst/>
            <a:ahLst/>
            <a:cxnLst/>
            <a:rect r="r" b="b" t="t" l="l"/>
            <a:pathLst>
              <a:path h="5275711" w="5920332">
                <a:moveTo>
                  <a:pt x="0" y="0"/>
                </a:moveTo>
                <a:lnTo>
                  <a:pt x="5920331" y="0"/>
                </a:lnTo>
                <a:lnTo>
                  <a:pt x="5920331" y="5275711"/>
                </a:lnTo>
                <a:lnTo>
                  <a:pt x="0" y="5275711"/>
                </a:lnTo>
                <a:lnTo>
                  <a:pt x="0" y="0"/>
                </a:lnTo>
                <a:close/>
              </a:path>
            </a:pathLst>
          </a:custGeom>
          <a:blipFill>
            <a:blip r:embed="rId8"/>
            <a:stretch>
              <a:fillRect l="0" t="0" r="0" b="0"/>
            </a:stretch>
          </a:blipFill>
        </p:spPr>
      </p:sp>
      <p:sp>
        <p:nvSpPr>
          <p:cNvPr name="TextBox 8" id="8"/>
          <p:cNvSpPr txBox="true"/>
          <p:nvPr/>
        </p:nvSpPr>
        <p:spPr>
          <a:xfrm rot="0">
            <a:off x="1465564" y="914400"/>
            <a:ext cx="15356873" cy="3234690"/>
          </a:xfrm>
          <a:prstGeom prst="rect">
            <a:avLst/>
          </a:prstGeom>
        </p:spPr>
        <p:txBody>
          <a:bodyPr anchor="t" rtlCol="false" tIns="0" lIns="0" bIns="0" rIns="0">
            <a:spAutoFit/>
          </a:bodyPr>
          <a:lstStyle/>
          <a:p>
            <a:pPr algn="l">
              <a:lnSpc>
                <a:spcPts val="4320"/>
              </a:lnSpc>
            </a:pPr>
            <a:r>
              <a:rPr lang="en-US" sz="2700" spc="-167" b="true">
                <a:solidFill>
                  <a:srgbClr val="000000"/>
                </a:solidFill>
                <a:latin typeface="Rokkitt Bold"/>
                <a:ea typeface="Rokkitt Bold"/>
                <a:cs typeface="Rokkitt Bold"/>
                <a:sym typeface="Rokkitt Bold"/>
              </a:rPr>
              <a:t>Tiền xử lý dữ liệu:</a:t>
            </a:r>
          </a:p>
          <a:p>
            <a:pPr algn="l" marL="582930" indent="-291465" lvl="1">
              <a:lnSpc>
                <a:spcPts val="4320"/>
              </a:lnSpc>
              <a:buFont typeface="Arial"/>
              <a:buChar char="•"/>
            </a:pPr>
            <a:r>
              <a:rPr lang="en-US" sz="2700" spc="-167">
                <a:solidFill>
                  <a:srgbClr val="000000"/>
                </a:solidFill>
                <a:latin typeface="Rokkitt"/>
                <a:ea typeface="Rokkitt"/>
                <a:cs typeface="Rokkitt"/>
                <a:sym typeface="Rokkitt"/>
              </a:rPr>
              <a:t>Làm sạch dữ liệu: loại bỏ các giá trị </a:t>
            </a:r>
            <a:r>
              <a:rPr lang="en-US" sz="2700" spc="-167">
                <a:solidFill>
                  <a:srgbClr val="000000"/>
                </a:solidFill>
                <a:latin typeface="Rokkitt"/>
                <a:ea typeface="Rokkitt"/>
                <a:cs typeface="Rokkitt"/>
                <a:sym typeface="Rokkitt"/>
              </a:rPr>
              <a:t>nul</a:t>
            </a:r>
            <a:r>
              <a:rPr lang="en-US" sz="2700" spc="-167">
                <a:solidFill>
                  <a:srgbClr val="000000"/>
                </a:solidFill>
                <a:latin typeface="Rokkitt"/>
                <a:ea typeface="Rokkitt"/>
                <a:cs typeface="Rokkitt"/>
                <a:sym typeface="Rokkitt"/>
              </a:rPr>
              <a:t>l, outliers</a:t>
            </a:r>
          </a:p>
          <a:p>
            <a:pPr algn="l" marL="582930" indent="-291465" lvl="1">
              <a:lnSpc>
                <a:spcPts val="4320"/>
              </a:lnSpc>
              <a:buFont typeface="Arial"/>
              <a:buChar char="•"/>
            </a:pPr>
            <a:r>
              <a:rPr lang="en-US" sz="2700" spc="-167">
                <a:solidFill>
                  <a:srgbClr val="000000"/>
                </a:solidFill>
                <a:latin typeface="Rokkitt"/>
                <a:ea typeface="Rokkitt"/>
                <a:cs typeface="Rokkitt"/>
                <a:sym typeface="Rokkitt"/>
              </a:rPr>
              <a:t>F</a:t>
            </a:r>
            <a:r>
              <a:rPr lang="en-US" sz="2700" spc="-167">
                <a:solidFill>
                  <a:srgbClr val="000000"/>
                </a:solidFill>
                <a:latin typeface="Rokkitt"/>
                <a:ea typeface="Rokkitt"/>
                <a:cs typeface="Rokkitt"/>
                <a:sym typeface="Rokkitt"/>
              </a:rPr>
              <a:t>eature Engineering: tạo các biến mới như revenue, fare_per_mile, fare_difference, is_largest_cheapest</a:t>
            </a:r>
          </a:p>
          <a:p>
            <a:pPr algn="l" marL="582930" indent="-291465" lvl="1">
              <a:lnSpc>
                <a:spcPts val="4320"/>
              </a:lnSpc>
              <a:buFont typeface="Arial"/>
              <a:buChar char="•"/>
            </a:pPr>
            <a:r>
              <a:rPr lang="en-US" sz="2700" spc="-167">
                <a:solidFill>
                  <a:srgbClr val="000000"/>
                </a:solidFill>
                <a:latin typeface="Rokkitt"/>
                <a:ea typeface="Rokkitt"/>
                <a:cs typeface="Rokkitt"/>
                <a:sym typeface="Rokkitt"/>
              </a:rPr>
              <a:t>Ch</a:t>
            </a:r>
            <a:r>
              <a:rPr lang="en-US" sz="2700" spc="-167">
                <a:solidFill>
                  <a:srgbClr val="000000"/>
                </a:solidFill>
                <a:latin typeface="Rokkitt"/>
                <a:ea typeface="Rokkitt"/>
                <a:cs typeface="Rokkitt"/>
                <a:sym typeface="Rokkitt"/>
              </a:rPr>
              <a:t>uẩn hóa dữ liệu: sử dụng StandardScaler để chuẩn hóa các features</a:t>
            </a:r>
          </a:p>
          <a:p>
            <a:pPr algn="l" marL="582930" indent="-291465" lvl="1">
              <a:lnSpc>
                <a:spcPts val="4320"/>
              </a:lnSpc>
              <a:buFont typeface="Arial"/>
              <a:buChar char="•"/>
            </a:pPr>
            <a:r>
              <a:rPr lang="en-US" sz="2700" spc="-167">
                <a:solidFill>
                  <a:srgbClr val="000000"/>
                </a:solidFill>
                <a:latin typeface="Rokkitt"/>
                <a:ea typeface="Rokkitt"/>
                <a:cs typeface="Rokkitt"/>
                <a:sym typeface="Rokkitt"/>
              </a:rPr>
              <a:t>Encoding: StringIndexer cho các biến categorical (carrier_lg, carrier_low)</a:t>
            </a:r>
          </a:p>
          <a:p>
            <a:pPr algn="l">
              <a:lnSpc>
                <a:spcPts val="4320"/>
              </a:lnSpc>
            </a:pPr>
          </a:p>
        </p:txBody>
      </p:sp>
      <p:sp>
        <p:nvSpPr>
          <p:cNvPr name="TextBox 9" id="9"/>
          <p:cNvSpPr txBox="true"/>
          <p:nvPr/>
        </p:nvSpPr>
        <p:spPr>
          <a:xfrm rot="0">
            <a:off x="817814" y="21590"/>
            <a:ext cx="17281932" cy="797560"/>
          </a:xfrm>
          <a:prstGeom prst="rect">
            <a:avLst/>
          </a:prstGeom>
        </p:spPr>
        <p:txBody>
          <a:bodyPr anchor="t" rtlCol="false" tIns="0" lIns="0" bIns="0" rIns="0">
            <a:spAutoFit/>
          </a:bodyPr>
          <a:lstStyle/>
          <a:p>
            <a:pPr algn="l">
              <a:lnSpc>
                <a:spcPts val="6439"/>
              </a:lnSpc>
              <a:spcBef>
                <a:spcPct val="0"/>
              </a:spcBef>
            </a:pPr>
            <a:r>
              <a:rPr lang="en-US" b="true" sz="4599" spc="-285">
                <a:solidFill>
                  <a:srgbClr val="000000"/>
                </a:solidFill>
                <a:latin typeface="Rokkitt Bold"/>
                <a:ea typeface="Rokkitt Bold"/>
                <a:cs typeface="Rokkitt Bold"/>
                <a:sym typeface="Rokkitt Bold"/>
              </a:rPr>
              <a:t>3.Phân tích và xây dựng mô hình dự đoán thị phần</a:t>
            </a:r>
          </a:p>
        </p:txBody>
      </p:sp>
      <p:sp>
        <p:nvSpPr>
          <p:cNvPr name="TextBox 10" id="10"/>
          <p:cNvSpPr txBox="true"/>
          <p:nvPr/>
        </p:nvSpPr>
        <p:spPr>
          <a:xfrm rot="0">
            <a:off x="17419411" y="9255216"/>
            <a:ext cx="525810" cy="797560"/>
          </a:xfrm>
          <a:prstGeom prst="rect">
            <a:avLst/>
          </a:prstGeom>
        </p:spPr>
        <p:txBody>
          <a:bodyPr anchor="t" rtlCol="false" tIns="0" lIns="0" bIns="0" rIns="0">
            <a:spAutoFit/>
          </a:bodyPr>
          <a:lstStyle/>
          <a:p>
            <a:pPr algn="ctr">
              <a:lnSpc>
                <a:spcPts val="6439"/>
              </a:lnSpc>
              <a:spcBef>
                <a:spcPct val="0"/>
              </a:spcBef>
            </a:pPr>
            <a:r>
              <a:rPr lang="en-US" b="true" sz="4599" spc="-285">
                <a:solidFill>
                  <a:srgbClr val="000000"/>
                </a:solidFill>
                <a:latin typeface="Rokkitt Bold"/>
                <a:ea typeface="Rokkitt Bold"/>
                <a:cs typeface="Rokkitt Bold"/>
                <a:sym typeface="Rokkitt Bold"/>
              </a:rPr>
              <a:t>28</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155639">
            <a:off x="-798290" y="-1613817"/>
            <a:ext cx="19884580" cy="13514634"/>
          </a:xfrm>
          <a:custGeom>
            <a:avLst/>
            <a:gdLst/>
            <a:ahLst/>
            <a:cxnLst/>
            <a:rect r="r" b="b" t="t" l="l"/>
            <a:pathLst>
              <a:path h="13514634" w="19884580">
                <a:moveTo>
                  <a:pt x="19884580" y="10106824"/>
                </a:moveTo>
                <a:lnTo>
                  <a:pt x="1916893" y="13514634"/>
                </a:lnTo>
                <a:lnTo>
                  <a:pt x="0" y="3407810"/>
                </a:lnTo>
                <a:lnTo>
                  <a:pt x="17967687" y="0"/>
                </a:lnTo>
                <a:lnTo>
                  <a:pt x="19884580" y="10106824"/>
                </a:lnTo>
                <a:close/>
              </a:path>
            </a:pathLst>
          </a:custGeom>
          <a:blipFill>
            <a:blip r:embed="rId2"/>
            <a:stretch>
              <a:fillRect l="0" t="-12807" r="0" b="-12807"/>
            </a:stretch>
          </a:blipFill>
        </p:spPr>
      </p:sp>
      <p:sp>
        <p:nvSpPr>
          <p:cNvPr name="Freeform 3" id="3"/>
          <p:cNvSpPr/>
          <p:nvPr/>
        </p:nvSpPr>
        <p:spPr>
          <a:xfrm flipH="false" flipV="false" rot="-10466781">
            <a:off x="13656738" y="-527743"/>
            <a:ext cx="4969396" cy="4342010"/>
          </a:xfrm>
          <a:custGeom>
            <a:avLst/>
            <a:gdLst/>
            <a:ahLst/>
            <a:cxnLst/>
            <a:rect r="r" b="b" t="t" l="l"/>
            <a:pathLst>
              <a:path h="4342010" w="4969396">
                <a:moveTo>
                  <a:pt x="0" y="0"/>
                </a:moveTo>
                <a:lnTo>
                  <a:pt x="4969396" y="0"/>
                </a:lnTo>
                <a:lnTo>
                  <a:pt x="4969396" y="4342010"/>
                </a:lnTo>
                <a:lnTo>
                  <a:pt x="0" y="43420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4427" y="9434475"/>
            <a:ext cx="1153127" cy="1153127"/>
          </a:xfrm>
          <a:custGeom>
            <a:avLst/>
            <a:gdLst/>
            <a:ahLst/>
            <a:cxnLst/>
            <a:rect r="r" b="b" t="t" l="l"/>
            <a:pathLst>
              <a:path h="1153127" w="1153127">
                <a:moveTo>
                  <a:pt x="0" y="0"/>
                </a:moveTo>
                <a:lnTo>
                  <a:pt x="1153127" y="0"/>
                </a:lnTo>
                <a:lnTo>
                  <a:pt x="1153127" y="1153127"/>
                </a:lnTo>
                <a:lnTo>
                  <a:pt x="0" y="11531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5248986" y="9026217"/>
            <a:ext cx="1260783" cy="1260783"/>
          </a:xfrm>
          <a:custGeom>
            <a:avLst/>
            <a:gdLst/>
            <a:ahLst/>
            <a:cxnLst/>
            <a:rect r="r" b="b" t="t" l="l"/>
            <a:pathLst>
              <a:path h="1260783" w="1260783">
                <a:moveTo>
                  <a:pt x="0" y="0"/>
                </a:moveTo>
                <a:lnTo>
                  <a:pt x="1260783" y="0"/>
                </a:lnTo>
                <a:lnTo>
                  <a:pt x="1260783" y="1260783"/>
                </a:lnTo>
                <a:lnTo>
                  <a:pt x="0" y="12607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028700" y="7885554"/>
            <a:ext cx="3637428" cy="2125485"/>
          </a:xfrm>
          <a:custGeom>
            <a:avLst/>
            <a:gdLst/>
            <a:ahLst/>
            <a:cxnLst/>
            <a:rect r="r" b="b" t="t" l="l"/>
            <a:pathLst>
              <a:path h="2125485" w="3637428">
                <a:moveTo>
                  <a:pt x="0" y="0"/>
                </a:moveTo>
                <a:lnTo>
                  <a:pt x="3637428" y="0"/>
                </a:lnTo>
                <a:lnTo>
                  <a:pt x="3637428" y="2125485"/>
                </a:lnTo>
                <a:lnTo>
                  <a:pt x="0" y="2125485"/>
                </a:lnTo>
                <a:lnTo>
                  <a:pt x="0" y="0"/>
                </a:lnTo>
                <a:close/>
              </a:path>
            </a:pathLst>
          </a:custGeom>
          <a:blipFill>
            <a:blip r:embed="rId7"/>
            <a:stretch>
              <a:fillRect l="0" t="0" r="0" b="0"/>
            </a:stretch>
          </a:blipFill>
        </p:spPr>
      </p:sp>
      <p:sp>
        <p:nvSpPr>
          <p:cNvPr name="Freeform 7" id="7"/>
          <p:cNvSpPr/>
          <p:nvPr/>
        </p:nvSpPr>
        <p:spPr>
          <a:xfrm flipH="false" flipV="false" rot="0">
            <a:off x="5978752" y="7965931"/>
            <a:ext cx="6408342" cy="1964730"/>
          </a:xfrm>
          <a:custGeom>
            <a:avLst/>
            <a:gdLst/>
            <a:ahLst/>
            <a:cxnLst/>
            <a:rect r="r" b="b" t="t" l="l"/>
            <a:pathLst>
              <a:path h="1964730" w="6408342">
                <a:moveTo>
                  <a:pt x="0" y="0"/>
                </a:moveTo>
                <a:lnTo>
                  <a:pt x="6408343" y="0"/>
                </a:lnTo>
                <a:lnTo>
                  <a:pt x="6408343" y="1964730"/>
                </a:lnTo>
                <a:lnTo>
                  <a:pt x="0" y="1964730"/>
                </a:lnTo>
                <a:lnTo>
                  <a:pt x="0" y="0"/>
                </a:lnTo>
                <a:close/>
              </a:path>
            </a:pathLst>
          </a:custGeom>
          <a:blipFill>
            <a:blip r:embed="rId8"/>
            <a:stretch>
              <a:fillRect l="0" t="0" r="-1761" b="0"/>
            </a:stretch>
          </a:blipFill>
        </p:spPr>
      </p:sp>
      <p:sp>
        <p:nvSpPr>
          <p:cNvPr name="Freeform 8" id="8"/>
          <p:cNvSpPr/>
          <p:nvPr/>
        </p:nvSpPr>
        <p:spPr>
          <a:xfrm flipH="false" flipV="false" rot="0">
            <a:off x="13809303" y="4831439"/>
            <a:ext cx="3920622" cy="1950258"/>
          </a:xfrm>
          <a:custGeom>
            <a:avLst/>
            <a:gdLst/>
            <a:ahLst/>
            <a:cxnLst/>
            <a:rect r="r" b="b" t="t" l="l"/>
            <a:pathLst>
              <a:path h="1950258" w="3920622">
                <a:moveTo>
                  <a:pt x="0" y="0"/>
                </a:moveTo>
                <a:lnTo>
                  <a:pt x="3920622" y="0"/>
                </a:lnTo>
                <a:lnTo>
                  <a:pt x="3920622" y="1950258"/>
                </a:lnTo>
                <a:lnTo>
                  <a:pt x="0" y="1950258"/>
                </a:lnTo>
                <a:lnTo>
                  <a:pt x="0" y="0"/>
                </a:lnTo>
                <a:close/>
              </a:path>
            </a:pathLst>
          </a:custGeom>
          <a:blipFill>
            <a:blip r:embed="rId9"/>
            <a:stretch>
              <a:fillRect l="0" t="0" r="0" b="0"/>
            </a:stretch>
          </a:blipFill>
        </p:spPr>
      </p:sp>
      <p:sp>
        <p:nvSpPr>
          <p:cNvPr name="Freeform 9" id="9"/>
          <p:cNvSpPr/>
          <p:nvPr/>
        </p:nvSpPr>
        <p:spPr>
          <a:xfrm flipH="false" flipV="false" rot="0">
            <a:off x="1028700" y="4831439"/>
            <a:ext cx="3674418" cy="2229250"/>
          </a:xfrm>
          <a:custGeom>
            <a:avLst/>
            <a:gdLst/>
            <a:ahLst/>
            <a:cxnLst/>
            <a:rect r="r" b="b" t="t" l="l"/>
            <a:pathLst>
              <a:path h="2229250" w="3674418">
                <a:moveTo>
                  <a:pt x="0" y="0"/>
                </a:moveTo>
                <a:lnTo>
                  <a:pt x="3674418" y="0"/>
                </a:lnTo>
                <a:lnTo>
                  <a:pt x="3674418" y="2229250"/>
                </a:lnTo>
                <a:lnTo>
                  <a:pt x="0" y="2229250"/>
                </a:lnTo>
                <a:lnTo>
                  <a:pt x="0" y="0"/>
                </a:lnTo>
                <a:close/>
              </a:path>
            </a:pathLst>
          </a:custGeom>
          <a:blipFill>
            <a:blip r:embed="rId10"/>
            <a:stretch>
              <a:fillRect l="0" t="0" r="0" b="0"/>
            </a:stretch>
          </a:blipFill>
        </p:spPr>
      </p:sp>
      <p:sp>
        <p:nvSpPr>
          <p:cNvPr name="Freeform 10" id="10"/>
          <p:cNvSpPr/>
          <p:nvPr/>
        </p:nvSpPr>
        <p:spPr>
          <a:xfrm flipH="false" flipV="false" rot="0">
            <a:off x="5644376" y="5046845"/>
            <a:ext cx="7077096" cy="1642653"/>
          </a:xfrm>
          <a:custGeom>
            <a:avLst/>
            <a:gdLst/>
            <a:ahLst/>
            <a:cxnLst/>
            <a:rect r="r" b="b" t="t" l="l"/>
            <a:pathLst>
              <a:path h="1642653" w="7077096">
                <a:moveTo>
                  <a:pt x="0" y="0"/>
                </a:moveTo>
                <a:lnTo>
                  <a:pt x="7077096" y="0"/>
                </a:lnTo>
                <a:lnTo>
                  <a:pt x="7077096" y="1642652"/>
                </a:lnTo>
                <a:lnTo>
                  <a:pt x="0" y="1642652"/>
                </a:lnTo>
                <a:lnTo>
                  <a:pt x="0" y="0"/>
                </a:lnTo>
                <a:close/>
              </a:path>
            </a:pathLst>
          </a:custGeom>
          <a:blipFill>
            <a:blip r:embed="rId11"/>
            <a:stretch>
              <a:fillRect l="0" t="0" r="0" b="0"/>
            </a:stretch>
          </a:blipFill>
        </p:spPr>
      </p:sp>
      <p:sp>
        <p:nvSpPr>
          <p:cNvPr name="TextBox 11" id="11"/>
          <p:cNvSpPr txBox="true"/>
          <p:nvPr/>
        </p:nvSpPr>
        <p:spPr>
          <a:xfrm rot="0">
            <a:off x="1465564" y="914400"/>
            <a:ext cx="15356873" cy="3234690"/>
          </a:xfrm>
          <a:prstGeom prst="rect">
            <a:avLst/>
          </a:prstGeom>
        </p:spPr>
        <p:txBody>
          <a:bodyPr anchor="t" rtlCol="false" tIns="0" lIns="0" bIns="0" rIns="0">
            <a:spAutoFit/>
          </a:bodyPr>
          <a:lstStyle/>
          <a:p>
            <a:pPr algn="l">
              <a:lnSpc>
                <a:spcPts val="4320"/>
              </a:lnSpc>
            </a:pPr>
            <a:r>
              <a:rPr lang="en-US" sz="2700" spc="-167" b="true">
                <a:solidFill>
                  <a:srgbClr val="000000"/>
                </a:solidFill>
                <a:latin typeface="Rokkitt Bold"/>
                <a:ea typeface="Rokkitt Bold"/>
                <a:cs typeface="Rokkitt Bold"/>
                <a:sym typeface="Rokkitt Bold"/>
              </a:rPr>
              <a:t>Các mô hình đã thử nghiệm:</a:t>
            </a:r>
          </a:p>
          <a:p>
            <a:pPr algn="l">
              <a:lnSpc>
                <a:spcPts val="4320"/>
              </a:lnSpc>
            </a:pPr>
            <a:r>
              <a:rPr lang="en-US" sz="2700" spc="-167">
                <a:solidFill>
                  <a:srgbClr val="000000"/>
                </a:solidFill>
                <a:latin typeface="Rokkitt"/>
                <a:ea typeface="Rokkitt"/>
                <a:cs typeface="Rokkitt"/>
                <a:sym typeface="Rokkitt"/>
              </a:rPr>
              <a:t>a) Linear Regression:</a:t>
            </a:r>
          </a:p>
          <a:p>
            <a:pPr algn="l" marL="582930" indent="-291465" lvl="1">
              <a:lnSpc>
                <a:spcPts val="4320"/>
              </a:lnSpc>
              <a:buFont typeface="Arial"/>
              <a:buChar char="•"/>
            </a:pPr>
            <a:r>
              <a:rPr lang="en-US" sz="2700" spc="-167">
                <a:solidFill>
                  <a:srgbClr val="000000"/>
                </a:solidFill>
                <a:latin typeface="Rokkitt"/>
                <a:ea typeface="Rokkitt"/>
                <a:cs typeface="Rokkitt"/>
                <a:sym typeface="Rokkitt"/>
              </a:rPr>
              <a:t>Lý do: Mô hình cơ bản, dễ hiểu và giải thích</a:t>
            </a:r>
          </a:p>
          <a:p>
            <a:pPr algn="l" marL="582930" indent="-291465" lvl="1">
              <a:lnSpc>
                <a:spcPts val="4320"/>
              </a:lnSpc>
              <a:buFont typeface="Arial"/>
              <a:buChar char="•"/>
            </a:pPr>
            <a:r>
              <a:rPr lang="en-US" sz="2700" spc="-167">
                <a:solidFill>
                  <a:srgbClr val="000000"/>
                </a:solidFill>
                <a:latin typeface="Rokkitt"/>
                <a:ea typeface="Rokkitt"/>
                <a:cs typeface="Rokkitt"/>
                <a:sym typeface="Rokkitt"/>
              </a:rPr>
              <a:t>Hyperparameter tuning: regParam, elasticNetParam, maxIter</a:t>
            </a:r>
          </a:p>
          <a:p>
            <a:pPr algn="l" marL="582930" indent="-291465" lvl="1">
              <a:lnSpc>
                <a:spcPts val="4320"/>
              </a:lnSpc>
              <a:buFont typeface="Arial"/>
              <a:buChar char="•"/>
            </a:pPr>
            <a:r>
              <a:rPr lang="en-US" sz="2700" spc="-167">
                <a:solidFill>
                  <a:srgbClr val="000000"/>
                </a:solidFill>
                <a:latin typeface="Rokkitt"/>
                <a:ea typeface="Rokkitt"/>
                <a:cs typeface="Rokkitt"/>
                <a:sym typeface="Rokkitt"/>
              </a:rPr>
              <a:t>Kế</a:t>
            </a:r>
            <a:r>
              <a:rPr lang="en-US" sz="2700" spc="-167">
                <a:solidFill>
                  <a:srgbClr val="000000"/>
                </a:solidFill>
                <a:latin typeface="Rokkitt"/>
                <a:ea typeface="Rokkitt"/>
                <a:cs typeface="Rokkitt"/>
                <a:sym typeface="Rokkitt"/>
              </a:rPr>
              <a:t>t quả: RMSE = 0.1721, R² = 0.4013</a:t>
            </a:r>
          </a:p>
          <a:p>
            <a:pPr algn="l">
              <a:lnSpc>
                <a:spcPts val="4320"/>
              </a:lnSpc>
            </a:pPr>
          </a:p>
        </p:txBody>
      </p:sp>
      <p:sp>
        <p:nvSpPr>
          <p:cNvPr name="TextBox 12" id="12"/>
          <p:cNvSpPr txBox="true"/>
          <p:nvPr/>
        </p:nvSpPr>
        <p:spPr>
          <a:xfrm rot="0">
            <a:off x="817814" y="21590"/>
            <a:ext cx="17281932" cy="797560"/>
          </a:xfrm>
          <a:prstGeom prst="rect">
            <a:avLst/>
          </a:prstGeom>
        </p:spPr>
        <p:txBody>
          <a:bodyPr anchor="t" rtlCol="false" tIns="0" lIns="0" bIns="0" rIns="0">
            <a:spAutoFit/>
          </a:bodyPr>
          <a:lstStyle/>
          <a:p>
            <a:pPr algn="l">
              <a:lnSpc>
                <a:spcPts val="6439"/>
              </a:lnSpc>
              <a:spcBef>
                <a:spcPct val="0"/>
              </a:spcBef>
            </a:pPr>
            <a:r>
              <a:rPr lang="en-US" b="true" sz="4599" spc="-285">
                <a:solidFill>
                  <a:srgbClr val="000000"/>
                </a:solidFill>
                <a:latin typeface="Rokkitt Bold"/>
                <a:ea typeface="Rokkitt Bold"/>
                <a:cs typeface="Rokkitt Bold"/>
                <a:sym typeface="Rokkitt Bold"/>
              </a:rPr>
              <a:t>3.Phân tích và xây dựng mô hình dự đoán thị phần</a:t>
            </a:r>
          </a:p>
        </p:txBody>
      </p:sp>
      <p:sp>
        <p:nvSpPr>
          <p:cNvPr name="TextBox 13" id="13"/>
          <p:cNvSpPr txBox="true"/>
          <p:nvPr/>
        </p:nvSpPr>
        <p:spPr>
          <a:xfrm rot="0">
            <a:off x="1218535" y="7155939"/>
            <a:ext cx="3447095" cy="520065"/>
          </a:xfrm>
          <a:prstGeom prst="rect">
            <a:avLst/>
          </a:prstGeom>
        </p:spPr>
        <p:txBody>
          <a:bodyPr anchor="t" rtlCol="false" tIns="0" lIns="0" bIns="0" rIns="0">
            <a:spAutoFit/>
          </a:bodyPr>
          <a:lstStyle/>
          <a:p>
            <a:pPr algn="l">
              <a:lnSpc>
                <a:spcPts val="4320"/>
              </a:lnSpc>
            </a:pPr>
            <a:r>
              <a:rPr lang="en-US" sz="2700" spc="-167">
                <a:solidFill>
                  <a:srgbClr val="000000"/>
                </a:solidFill>
                <a:latin typeface="Rokkitt"/>
                <a:ea typeface="Rokkitt"/>
                <a:cs typeface="Rokkitt"/>
                <a:sym typeface="Rokkitt"/>
              </a:rPr>
              <a:t>Kết quả mô hình</a:t>
            </a:r>
          </a:p>
        </p:txBody>
      </p:sp>
      <p:sp>
        <p:nvSpPr>
          <p:cNvPr name="TextBox 14" id="14"/>
          <p:cNvSpPr txBox="true"/>
          <p:nvPr/>
        </p:nvSpPr>
        <p:spPr>
          <a:xfrm rot="0">
            <a:off x="7687182" y="7155939"/>
            <a:ext cx="3447095" cy="520065"/>
          </a:xfrm>
          <a:prstGeom prst="rect">
            <a:avLst/>
          </a:prstGeom>
        </p:spPr>
        <p:txBody>
          <a:bodyPr anchor="t" rtlCol="false" tIns="0" lIns="0" bIns="0" rIns="0">
            <a:spAutoFit/>
          </a:bodyPr>
          <a:lstStyle/>
          <a:p>
            <a:pPr algn="l">
              <a:lnSpc>
                <a:spcPts val="4320"/>
              </a:lnSpc>
            </a:pPr>
            <a:r>
              <a:rPr lang="en-US" sz="2700" spc="-167">
                <a:solidFill>
                  <a:srgbClr val="000000"/>
                </a:solidFill>
                <a:latin typeface="Rokkitt"/>
                <a:ea typeface="Rokkitt"/>
                <a:cs typeface="Rokkitt"/>
                <a:sym typeface="Rokkitt"/>
              </a:rPr>
              <a:t>Siêu tham số tối ưu</a:t>
            </a:r>
          </a:p>
        </p:txBody>
      </p:sp>
      <p:sp>
        <p:nvSpPr>
          <p:cNvPr name="TextBox 15" id="15"/>
          <p:cNvSpPr txBox="true"/>
          <p:nvPr/>
        </p:nvSpPr>
        <p:spPr>
          <a:xfrm rot="0">
            <a:off x="14282830" y="6946389"/>
            <a:ext cx="3447095" cy="1062990"/>
          </a:xfrm>
          <a:prstGeom prst="rect">
            <a:avLst/>
          </a:prstGeom>
        </p:spPr>
        <p:txBody>
          <a:bodyPr anchor="t" rtlCol="false" tIns="0" lIns="0" bIns="0" rIns="0">
            <a:spAutoFit/>
          </a:bodyPr>
          <a:lstStyle/>
          <a:p>
            <a:pPr algn="l">
              <a:lnSpc>
                <a:spcPts val="4320"/>
              </a:lnSpc>
            </a:pPr>
            <a:r>
              <a:rPr lang="en-US" sz="2700" spc="-167">
                <a:solidFill>
                  <a:srgbClr val="000000"/>
                </a:solidFill>
                <a:latin typeface="Rokkitt"/>
                <a:ea typeface="Rokkitt"/>
                <a:cs typeface="Rokkitt"/>
                <a:sym typeface="Rokkitt"/>
              </a:rPr>
              <a:t>Kết quả sau khi áp dụng siêu tham số tối ưu</a:t>
            </a:r>
          </a:p>
        </p:txBody>
      </p:sp>
      <p:sp>
        <p:nvSpPr>
          <p:cNvPr name="TextBox 16" id="16"/>
          <p:cNvSpPr txBox="true"/>
          <p:nvPr/>
        </p:nvSpPr>
        <p:spPr>
          <a:xfrm rot="0">
            <a:off x="1380897" y="4035169"/>
            <a:ext cx="3447095" cy="520065"/>
          </a:xfrm>
          <a:prstGeom prst="rect">
            <a:avLst/>
          </a:prstGeom>
        </p:spPr>
        <p:txBody>
          <a:bodyPr anchor="t" rtlCol="false" tIns="0" lIns="0" bIns="0" rIns="0">
            <a:spAutoFit/>
          </a:bodyPr>
          <a:lstStyle/>
          <a:p>
            <a:pPr algn="l">
              <a:lnSpc>
                <a:spcPts val="4320"/>
              </a:lnSpc>
            </a:pPr>
            <a:r>
              <a:rPr lang="en-US" sz="2700" spc="-167">
                <a:solidFill>
                  <a:srgbClr val="000000"/>
                </a:solidFill>
                <a:latin typeface="Rokkitt"/>
                <a:ea typeface="Rokkitt"/>
                <a:cs typeface="Rokkitt"/>
                <a:sym typeface="Rokkitt"/>
              </a:rPr>
              <a:t>Tham số đầu vào</a:t>
            </a:r>
          </a:p>
        </p:txBody>
      </p:sp>
      <p:sp>
        <p:nvSpPr>
          <p:cNvPr name="TextBox 17" id="17"/>
          <p:cNvSpPr txBox="true"/>
          <p:nvPr/>
        </p:nvSpPr>
        <p:spPr>
          <a:xfrm rot="0">
            <a:off x="7007027" y="4075358"/>
            <a:ext cx="3447095" cy="520065"/>
          </a:xfrm>
          <a:prstGeom prst="rect">
            <a:avLst/>
          </a:prstGeom>
        </p:spPr>
        <p:txBody>
          <a:bodyPr anchor="t" rtlCol="false" tIns="0" lIns="0" bIns="0" rIns="0">
            <a:spAutoFit/>
          </a:bodyPr>
          <a:lstStyle/>
          <a:p>
            <a:pPr algn="l">
              <a:lnSpc>
                <a:spcPts val="4320"/>
              </a:lnSpc>
            </a:pPr>
            <a:r>
              <a:rPr lang="en-US" sz="2700" spc="-167">
                <a:solidFill>
                  <a:srgbClr val="000000"/>
                </a:solidFill>
                <a:latin typeface="Rokkitt"/>
                <a:ea typeface="Rokkitt"/>
                <a:cs typeface="Rokkitt"/>
                <a:sym typeface="Rokkitt"/>
              </a:rPr>
              <a:t>Tìm siêu tham số tối ưu</a:t>
            </a:r>
          </a:p>
        </p:txBody>
      </p:sp>
      <p:sp>
        <p:nvSpPr>
          <p:cNvPr name="TextBox 18" id="18"/>
          <p:cNvSpPr txBox="true"/>
          <p:nvPr/>
        </p:nvSpPr>
        <p:spPr>
          <a:xfrm rot="0">
            <a:off x="17421122" y="9255216"/>
            <a:ext cx="522387" cy="797560"/>
          </a:xfrm>
          <a:prstGeom prst="rect">
            <a:avLst/>
          </a:prstGeom>
        </p:spPr>
        <p:txBody>
          <a:bodyPr anchor="t" rtlCol="false" tIns="0" lIns="0" bIns="0" rIns="0">
            <a:spAutoFit/>
          </a:bodyPr>
          <a:lstStyle/>
          <a:p>
            <a:pPr algn="ctr">
              <a:lnSpc>
                <a:spcPts val="6439"/>
              </a:lnSpc>
              <a:spcBef>
                <a:spcPct val="0"/>
              </a:spcBef>
            </a:pPr>
            <a:r>
              <a:rPr lang="en-US" b="true" sz="4599" spc="-285">
                <a:solidFill>
                  <a:srgbClr val="000000"/>
                </a:solidFill>
                <a:latin typeface="Rokkitt Bold"/>
                <a:ea typeface="Rokkitt Bold"/>
                <a:cs typeface="Rokkitt Bold"/>
                <a:sym typeface="Rokkitt Bold"/>
              </a:rPr>
              <a:t>29</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155639">
            <a:off x="-798290" y="-1613817"/>
            <a:ext cx="19884580" cy="13514634"/>
          </a:xfrm>
          <a:custGeom>
            <a:avLst/>
            <a:gdLst/>
            <a:ahLst/>
            <a:cxnLst/>
            <a:rect r="r" b="b" t="t" l="l"/>
            <a:pathLst>
              <a:path h="13514634" w="19884580">
                <a:moveTo>
                  <a:pt x="19884580" y="10106824"/>
                </a:moveTo>
                <a:lnTo>
                  <a:pt x="1916893" y="13514634"/>
                </a:lnTo>
                <a:lnTo>
                  <a:pt x="0" y="3407810"/>
                </a:lnTo>
                <a:lnTo>
                  <a:pt x="17967687" y="0"/>
                </a:lnTo>
                <a:lnTo>
                  <a:pt x="19884580" y="10106824"/>
                </a:lnTo>
                <a:close/>
              </a:path>
            </a:pathLst>
          </a:custGeom>
          <a:blipFill>
            <a:blip r:embed="rId2"/>
            <a:stretch>
              <a:fillRect l="0" t="-12807" r="0" b="-12807"/>
            </a:stretch>
          </a:blipFill>
        </p:spPr>
      </p:sp>
      <p:sp>
        <p:nvSpPr>
          <p:cNvPr name="TextBox 3" id="3"/>
          <p:cNvSpPr txBox="true"/>
          <p:nvPr/>
        </p:nvSpPr>
        <p:spPr>
          <a:xfrm rot="0">
            <a:off x="2020244" y="3746872"/>
            <a:ext cx="15393586" cy="1607185"/>
          </a:xfrm>
          <a:prstGeom prst="rect">
            <a:avLst/>
          </a:prstGeom>
        </p:spPr>
        <p:txBody>
          <a:bodyPr anchor="t" rtlCol="false" tIns="0" lIns="0" bIns="0" rIns="0">
            <a:spAutoFit/>
          </a:bodyPr>
          <a:lstStyle/>
          <a:p>
            <a:pPr algn="ctr" marL="993139" indent="-496570" lvl="1">
              <a:lnSpc>
                <a:spcPts val="6439"/>
              </a:lnSpc>
              <a:spcBef>
                <a:spcPct val="0"/>
              </a:spcBef>
              <a:buAutoNum type="arabicPeriod" startAt="1"/>
            </a:pPr>
            <a:r>
              <a:rPr lang="en-US" b="true" sz="4599" spc="-285">
                <a:solidFill>
                  <a:srgbClr val="000000"/>
                </a:solidFill>
                <a:latin typeface="Rokkitt Bold"/>
                <a:ea typeface="Rokkitt Bold"/>
                <a:cs typeface="Rokkitt Bold"/>
                <a:sym typeface="Rokkitt Bold"/>
              </a:rPr>
              <a:t>Xây dựng mô hình dự đoán giá vé, số hành khách trung bình trên một chuyến bay</a:t>
            </a:r>
          </a:p>
        </p:txBody>
      </p:sp>
      <p:sp>
        <p:nvSpPr>
          <p:cNvPr name="TextBox 4" id="4"/>
          <p:cNvSpPr txBox="true"/>
          <p:nvPr/>
        </p:nvSpPr>
        <p:spPr>
          <a:xfrm rot="0">
            <a:off x="17560773" y="9255216"/>
            <a:ext cx="243086" cy="797560"/>
          </a:xfrm>
          <a:prstGeom prst="rect">
            <a:avLst/>
          </a:prstGeom>
        </p:spPr>
        <p:txBody>
          <a:bodyPr anchor="t" rtlCol="false" tIns="0" lIns="0" bIns="0" rIns="0">
            <a:spAutoFit/>
          </a:bodyPr>
          <a:lstStyle/>
          <a:p>
            <a:pPr algn="ctr">
              <a:lnSpc>
                <a:spcPts val="6439"/>
              </a:lnSpc>
              <a:spcBef>
                <a:spcPct val="0"/>
              </a:spcBef>
            </a:pPr>
            <a:r>
              <a:rPr lang="en-US" sz="4599" spc="-285">
                <a:solidFill>
                  <a:srgbClr val="000000"/>
                </a:solidFill>
                <a:latin typeface="Rokkitt"/>
                <a:ea typeface="Rokkitt"/>
                <a:cs typeface="Rokkitt"/>
                <a:sym typeface="Rokkitt"/>
              </a:rPr>
              <a:t>3</a:t>
            </a:r>
          </a:p>
        </p:txBody>
      </p:sp>
      <p:sp>
        <p:nvSpPr>
          <p:cNvPr name="TextBox 5" id="5"/>
          <p:cNvSpPr txBox="true"/>
          <p:nvPr/>
        </p:nvSpPr>
        <p:spPr>
          <a:xfrm rot="0">
            <a:off x="1859214" y="2248323"/>
            <a:ext cx="17281932" cy="797560"/>
          </a:xfrm>
          <a:prstGeom prst="rect">
            <a:avLst/>
          </a:prstGeom>
        </p:spPr>
        <p:txBody>
          <a:bodyPr anchor="t" rtlCol="false" tIns="0" lIns="0" bIns="0" rIns="0">
            <a:spAutoFit/>
          </a:bodyPr>
          <a:lstStyle/>
          <a:p>
            <a:pPr algn="l">
              <a:lnSpc>
                <a:spcPts val="6439"/>
              </a:lnSpc>
              <a:spcBef>
                <a:spcPct val="0"/>
              </a:spcBef>
            </a:pPr>
            <a:r>
              <a:rPr lang="en-US" b="true" sz="4599" spc="-285">
                <a:solidFill>
                  <a:srgbClr val="000000"/>
                </a:solidFill>
                <a:latin typeface="Rokkitt Bold"/>
                <a:ea typeface="Rokkitt Bold"/>
                <a:cs typeface="Rokkitt Bold"/>
                <a:sym typeface="Rokkitt Bold"/>
              </a:rPr>
              <a:t>Thành viên 1 : Nguyễn Đức Cao Thăng</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155639">
            <a:off x="-798290" y="-1613817"/>
            <a:ext cx="19884580" cy="13514634"/>
          </a:xfrm>
          <a:custGeom>
            <a:avLst/>
            <a:gdLst/>
            <a:ahLst/>
            <a:cxnLst/>
            <a:rect r="r" b="b" t="t" l="l"/>
            <a:pathLst>
              <a:path h="13514634" w="19884580">
                <a:moveTo>
                  <a:pt x="19884580" y="10106824"/>
                </a:moveTo>
                <a:lnTo>
                  <a:pt x="1916893" y="13514634"/>
                </a:lnTo>
                <a:lnTo>
                  <a:pt x="0" y="3407810"/>
                </a:lnTo>
                <a:lnTo>
                  <a:pt x="17967687" y="0"/>
                </a:lnTo>
                <a:lnTo>
                  <a:pt x="19884580" y="10106824"/>
                </a:lnTo>
                <a:close/>
              </a:path>
            </a:pathLst>
          </a:custGeom>
          <a:blipFill>
            <a:blip r:embed="rId2"/>
            <a:stretch>
              <a:fillRect l="0" t="-12807" r="0" b="-12807"/>
            </a:stretch>
          </a:blipFill>
        </p:spPr>
      </p:sp>
      <p:sp>
        <p:nvSpPr>
          <p:cNvPr name="Freeform 3" id="3"/>
          <p:cNvSpPr/>
          <p:nvPr/>
        </p:nvSpPr>
        <p:spPr>
          <a:xfrm flipH="false" flipV="false" rot="-10466781">
            <a:off x="13656738" y="-527743"/>
            <a:ext cx="4969396" cy="4342010"/>
          </a:xfrm>
          <a:custGeom>
            <a:avLst/>
            <a:gdLst/>
            <a:ahLst/>
            <a:cxnLst/>
            <a:rect r="r" b="b" t="t" l="l"/>
            <a:pathLst>
              <a:path h="4342010" w="4969396">
                <a:moveTo>
                  <a:pt x="0" y="0"/>
                </a:moveTo>
                <a:lnTo>
                  <a:pt x="4969396" y="0"/>
                </a:lnTo>
                <a:lnTo>
                  <a:pt x="4969396" y="4342010"/>
                </a:lnTo>
                <a:lnTo>
                  <a:pt x="0" y="43420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4427" y="9258300"/>
            <a:ext cx="1153127" cy="1153127"/>
          </a:xfrm>
          <a:custGeom>
            <a:avLst/>
            <a:gdLst/>
            <a:ahLst/>
            <a:cxnLst/>
            <a:rect r="r" b="b" t="t" l="l"/>
            <a:pathLst>
              <a:path h="1153127" w="1153127">
                <a:moveTo>
                  <a:pt x="0" y="0"/>
                </a:moveTo>
                <a:lnTo>
                  <a:pt x="1153127" y="0"/>
                </a:lnTo>
                <a:lnTo>
                  <a:pt x="1153127" y="1153127"/>
                </a:lnTo>
                <a:lnTo>
                  <a:pt x="0" y="11531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5248986" y="9026217"/>
            <a:ext cx="1260783" cy="1260783"/>
          </a:xfrm>
          <a:custGeom>
            <a:avLst/>
            <a:gdLst/>
            <a:ahLst/>
            <a:cxnLst/>
            <a:rect r="r" b="b" t="t" l="l"/>
            <a:pathLst>
              <a:path h="1260783" w="1260783">
                <a:moveTo>
                  <a:pt x="0" y="0"/>
                </a:moveTo>
                <a:lnTo>
                  <a:pt x="1260783" y="0"/>
                </a:lnTo>
                <a:lnTo>
                  <a:pt x="1260783" y="1260783"/>
                </a:lnTo>
                <a:lnTo>
                  <a:pt x="0" y="12607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937748" y="7219366"/>
            <a:ext cx="3881544" cy="2056294"/>
          </a:xfrm>
          <a:custGeom>
            <a:avLst/>
            <a:gdLst/>
            <a:ahLst/>
            <a:cxnLst/>
            <a:rect r="r" b="b" t="t" l="l"/>
            <a:pathLst>
              <a:path h="2056294" w="3881544">
                <a:moveTo>
                  <a:pt x="0" y="0"/>
                </a:moveTo>
                <a:lnTo>
                  <a:pt x="3881545" y="0"/>
                </a:lnTo>
                <a:lnTo>
                  <a:pt x="3881545" y="2056294"/>
                </a:lnTo>
                <a:lnTo>
                  <a:pt x="0" y="2056294"/>
                </a:lnTo>
                <a:lnTo>
                  <a:pt x="0" y="0"/>
                </a:lnTo>
                <a:close/>
              </a:path>
            </a:pathLst>
          </a:custGeom>
          <a:blipFill>
            <a:blip r:embed="rId7"/>
            <a:stretch>
              <a:fillRect l="0" t="0" r="0" b="0"/>
            </a:stretch>
          </a:blipFill>
        </p:spPr>
      </p:sp>
      <p:sp>
        <p:nvSpPr>
          <p:cNvPr name="Freeform 7" id="7"/>
          <p:cNvSpPr/>
          <p:nvPr/>
        </p:nvSpPr>
        <p:spPr>
          <a:xfrm flipH="false" flipV="false" rot="0">
            <a:off x="6544000" y="7159606"/>
            <a:ext cx="4716667" cy="2175814"/>
          </a:xfrm>
          <a:custGeom>
            <a:avLst/>
            <a:gdLst/>
            <a:ahLst/>
            <a:cxnLst/>
            <a:rect r="r" b="b" t="t" l="l"/>
            <a:pathLst>
              <a:path h="2175814" w="4716667">
                <a:moveTo>
                  <a:pt x="0" y="0"/>
                </a:moveTo>
                <a:lnTo>
                  <a:pt x="4716667" y="0"/>
                </a:lnTo>
                <a:lnTo>
                  <a:pt x="4716667" y="2175814"/>
                </a:lnTo>
                <a:lnTo>
                  <a:pt x="0" y="2175814"/>
                </a:lnTo>
                <a:lnTo>
                  <a:pt x="0" y="0"/>
                </a:lnTo>
                <a:close/>
              </a:path>
            </a:pathLst>
          </a:custGeom>
          <a:blipFill>
            <a:blip r:embed="rId8"/>
            <a:stretch>
              <a:fillRect l="-394" t="0" r="-8472" b="0"/>
            </a:stretch>
          </a:blipFill>
        </p:spPr>
      </p:sp>
      <p:sp>
        <p:nvSpPr>
          <p:cNvPr name="Freeform 8" id="8"/>
          <p:cNvSpPr/>
          <p:nvPr/>
        </p:nvSpPr>
        <p:spPr>
          <a:xfrm flipH="false" flipV="false" rot="0">
            <a:off x="13847668" y="4296117"/>
            <a:ext cx="4063419" cy="2141802"/>
          </a:xfrm>
          <a:custGeom>
            <a:avLst/>
            <a:gdLst/>
            <a:ahLst/>
            <a:cxnLst/>
            <a:rect r="r" b="b" t="t" l="l"/>
            <a:pathLst>
              <a:path h="2141802" w="4063419">
                <a:moveTo>
                  <a:pt x="0" y="0"/>
                </a:moveTo>
                <a:lnTo>
                  <a:pt x="4063419" y="0"/>
                </a:lnTo>
                <a:lnTo>
                  <a:pt x="4063419" y="2141803"/>
                </a:lnTo>
                <a:lnTo>
                  <a:pt x="0" y="2141803"/>
                </a:lnTo>
                <a:lnTo>
                  <a:pt x="0" y="0"/>
                </a:lnTo>
                <a:close/>
              </a:path>
            </a:pathLst>
          </a:custGeom>
          <a:blipFill>
            <a:blip r:embed="rId9"/>
            <a:stretch>
              <a:fillRect l="0" t="0" r="0" b="0"/>
            </a:stretch>
          </a:blipFill>
        </p:spPr>
      </p:sp>
      <p:sp>
        <p:nvSpPr>
          <p:cNvPr name="Freeform 9" id="9"/>
          <p:cNvSpPr/>
          <p:nvPr/>
        </p:nvSpPr>
        <p:spPr>
          <a:xfrm flipH="false" flipV="false" rot="0">
            <a:off x="1028700" y="3971309"/>
            <a:ext cx="3790593" cy="2344383"/>
          </a:xfrm>
          <a:custGeom>
            <a:avLst/>
            <a:gdLst/>
            <a:ahLst/>
            <a:cxnLst/>
            <a:rect r="r" b="b" t="t" l="l"/>
            <a:pathLst>
              <a:path h="2344383" w="3790593">
                <a:moveTo>
                  <a:pt x="0" y="0"/>
                </a:moveTo>
                <a:lnTo>
                  <a:pt x="3790593" y="0"/>
                </a:lnTo>
                <a:lnTo>
                  <a:pt x="3790593" y="2344382"/>
                </a:lnTo>
                <a:lnTo>
                  <a:pt x="0" y="2344382"/>
                </a:lnTo>
                <a:lnTo>
                  <a:pt x="0" y="0"/>
                </a:lnTo>
                <a:close/>
              </a:path>
            </a:pathLst>
          </a:custGeom>
          <a:blipFill>
            <a:blip r:embed="rId10"/>
            <a:stretch>
              <a:fillRect l="0" t="0" r="0" b="0"/>
            </a:stretch>
          </a:blipFill>
        </p:spPr>
      </p:sp>
      <p:sp>
        <p:nvSpPr>
          <p:cNvPr name="Freeform 10" id="10"/>
          <p:cNvSpPr/>
          <p:nvPr/>
        </p:nvSpPr>
        <p:spPr>
          <a:xfrm flipH="false" flipV="false" rot="0">
            <a:off x="5014194" y="4044539"/>
            <a:ext cx="8444102" cy="2049033"/>
          </a:xfrm>
          <a:custGeom>
            <a:avLst/>
            <a:gdLst/>
            <a:ahLst/>
            <a:cxnLst/>
            <a:rect r="r" b="b" t="t" l="l"/>
            <a:pathLst>
              <a:path h="2049033" w="8444102">
                <a:moveTo>
                  <a:pt x="0" y="0"/>
                </a:moveTo>
                <a:lnTo>
                  <a:pt x="8444102" y="0"/>
                </a:lnTo>
                <a:lnTo>
                  <a:pt x="8444102" y="2049033"/>
                </a:lnTo>
                <a:lnTo>
                  <a:pt x="0" y="2049033"/>
                </a:lnTo>
                <a:lnTo>
                  <a:pt x="0" y="0"/>
                </a:lnTo>
                <a:close/>
              </a:path>
            </a:pathLst>
          </a:custGeom>
          <a:blipFill>
            <a:blip r:embed="rId11"/>
            <a:stretch>
              <a:fillRect l="0" t="0" r="0" b="0"/>
            </a:stretch>
          </a:blipFill>
        </p:spPr>
      </p:sp>
      <p:sp>
        <p:nvSpPr>
          <p:cNvPr name="TextBox 11" id="11"/>
          <p:cNvSpPr txBox="true"/>
          <p:nvPr/>
        </p:nvSpPr>
        <p:spPr>
          <a:xfrm rot="0">
            <a:off x="1465564" y="914400"/>
            <a:ext cx="15356873" cy="2148840"/>
          </a:xfrm>
          <a:prstGeom prst="rect">
            <a:avLst/>
          </a:prstGeom>
        </p:spPr>
        <p:txBody>
          <a:bodyPr anchor="t" rtlCol="false" tIns="0" lIns="0" bIns="0" rIns="0">
            <a:spAutoFit/>
          </a:bodyPr>
          <a:lstStyle/>
          <a:p>
            <a:pPr algn="l">
              <a:lnSpc>
                <a:spcPts val="4320"/>
              </a:lnSpc>
            </a:pPr>
            <a:r>
              <a:rPr lang="en-US" sz="2700" spc="-167">
                <a:solidFill>
                  <a:srgbClr val="000000"/>
                </a:solidFill>
                <a:latin typeface="Rokkitt"/>
                <a:ea typeface="Rokkitt"/>
                <a:cs typeface="Rokkitt"/>
                <a:sym typeface="Rokkitt"/>
              </a:rPr>
              <a:t>b) Random Forest Regressor:</a:t>
            </a:r>
          </a:p>
          <a:p>
            <a:pPr algn="l" marL="582930" indent="-291465" lvl="1">
              <a:lnSpc>
                <a:spcPts val="4320"/>
              </a:lnSpc>
              <a:buFont typeface="Arial"/>
              <a:buChar char="•"/>
            </a:pPr>
            <a:r>
              <a:rPr lang="en-US" sz="2700" spc="-167">
                <a:solidFill>
                  <a:srgbClr val="000000"/>
                </a:solidFill>
                <a:latin typeface="Rokkitt"/>
                <a:ea typeface="Rokkitt"/>
                <a:cs typeface="Rokkitt"/>
                <a:sym typeface="Rokkitt"/>
              </a:rPr>
              <a:t>Lý do: Xử lý tốt non-linear relationships, ít bị overfitting</a:t>
            </a:r>
          </a:p>
          <a:p>
            <a:pPr algn="l" marL="582930" indent="-291465" lvl="1">
              <a:lnSpc>
                <a:spcPts val="4320"/>
              </a:lnSpc>
              <a:buFont typeface="Arial"/>
              <a:buChar char="•"/>
            </a:pPr>
            <a:r>
              <a:rPr lang="en-US" sz="2700" spc="-167">
                <a:solidFill>
                  <a:srgbClr val="000000"/>
                </a:solidFill>
                <a:latin typeface="Rokkitt"/>
                <a:ea typeface="Rokkitt"/>
                <a:cs typeface="Rokkitt"/>
                <a:sym typeface="Rokkitt"/>
              </a:rPr>
              <a:t>Hyperparameter tuning: numTrees, maxDepth, minInstancesPerNode, maxBins</a:t>
            </a:r>
          </a:p>
          <a:p>
            <a:pPr algn="l" marL="582930" indent="-291465" lvl="1">
              <a:lnSpc>
                <a:spcPts val="4320"/>
              </a:lnSpc>
              <a:buFont typeface="Arial"/>
              <a:buChar char="•"/>
            </a:pPr>
            <a:r>
              <a:rPr lang="en-US" sz="2700" spc="-167">
                <a:solidFill>
                  <a:srgbClr val="000000"/>
                </a:solidFill>
                <a:latin typeface="Rokkitt"/>
                <a:ea typeface="Rokkitt"/>
                <a:cs typeface="Rokkitt"/>
                <a:sym typeface="Rokkitt"/>
              </a:rPr>
              <a:t>Kết quả: RMSE = 0.0670, R² = 0.9092 (tốt nhất)</a:t>
            </a:r>
          </a:p>
        </p:txBody>
      </p:sp>
      <p:sp>
        <p:nvSpPr>
          <p:cNvPr name="TextBox 12" id="12"/>
          <p:cNvSpPr txBox="true"/>
          <p:nvPr/>
        </p:nvSpPr>
        <p:spPr>
          <a:xfrm rot="0">
            <a:off x="817814" y="21590"/>
            <a:ext cx="17281932" cy="797560"/>
          </a:xfrm>
          <a:prstGeom prst="rect">
            <a:avLst/>
          </a:prstGeom>
        </p:spPr>
        <p:txBody>
          <a:bodyPr anchor="t" rtlCol="false" tIns="0" lIns="0" bIns="0" rIns="0">
            <a:spAutoFit/>
          </a:bodyPr>
          <a:lstStyle/>
          <a:p>
            <a:pPr algn="l">
              <a:lnSpc>
                <a:spcPts val="6439"/>
              </a:lnSpc>
              <a:spcBef>
                <a:spcPct val="0"/>
              </a:spcBef>
            </a:pPr>
            <a:r>
              <a:rPr lang="en-US" b="true" sz="4599" spc="-285">
                <a:solidFill>
                  <a:srgbClr val="000000"/>
                </a:solidFill>
                <a:latin typeface="Rokkitt Bold"/>
                <a:ea typeface="Rokkitt Bold"/>
                <a:cs typeface="Rokkitt Bold"/>
                <a:sym typeface="Rokkitt Bold"/>
              </a:rPr>
              <a:t>3.Phân tích và xây dựng mô hình dự đoán thị phần</a:t>
            </a:r>
          </a:p>
        </p:txBody>
      </p:sp>
      <p:sp>
        <p:nvSpPr>
          <p:cNvPr name="TextBox 13" id="13"/>
          <p:cNvSpPr txBox="true"/>
          <p:nvPr/>
        </p:nvSpPr>
        <p:spPr>
          <a:xfrm rot="0">
            <a:off x="14417888" y="6533170"/>
            <a:ext cx="3447095" cy="1062990"/>
          </a:xfrm>
          <a:prstGeom prst="rect">
            <a:avLst/>
          </a:prstGeom>
        </p:spPr>
        <p:txBody>
          <a:bodyPr anchor="t" rtlCol="false" tIns="0" lIns="0" bIns="0" rIns="0">
            <a:spAutoFit/>
          </a:bodyPr>
          <a:lstStyle/>
          <a:p>
            <a:pPr algn="l">
              <a:lnSpc>
                <a:spcPts val="4320"/>
              </a:lnSpc>
            </a:pPr>
            <a:r>
              <a:rPr lang="en-US" sz="2700" spc="-167">
                <a:solidFill>
                  <a:srgbClr val="000000"/>
                </a:solidFill>
                <a:latin typeface="Rokkitt"/>
                <a:ea typeface="Rokkitt"/>
                <a:cs typeface="Rokkitt"/>
                <a:sym typeface="Rokkitt"/>
              </a:rPr>
              <a:t>Kết quả sau khi áp dụng siêu tham số tối ưu</a:t>
            </a:r>
          </a:p>
        </p:txBody>
      </p:sp>
      <p:sp>
        <p:nvSpPr>
          <p:cNvPr name="TextBox 14" id="14"/>
          <p:cNvSpPr txBox="true"/>
          <p:nvPr/>
        </p:nvSpPr>
        <p:spPr>
          <a:xfrm rot="0">
            <a:off x="1465564" y="6540624"/>
            <a:ext cx="3447095" cy="520065"/>
          </a:xfrm>
          <a:prstGeom prst="rect">
            <a:avLst/>
          </a:prstGeom>
        </p:spPr>
        <p:txBody>
          <a:bodyPr anchor="t" rtlCol="false" tIns="0" lIns="0" bIns="0" rIns="0">
            <a:spAutoFit/>
          </a:bodyPr>
          <a:lstStyle/>
          <a:p>
            <a:pPr algn="l">
              <a:lnSpc>
                <a:spcPts val="4320"/>
              </a:lnSpc>
            </a:pPr>
            <a:r>
              <a:rPr lang="en-US" sz="2700" spc="-167">
                <a:solidFill>
                  <a:srgbClr val="000000"/>
                </a:solidFill>
                <a:latin typeface="Rokkitt"/>
                <a:ea typeface="Rokkitt"/>
                <a:cs typeface="Rokkitt"/>
                <a:sym typeface="Rokkitt"/>
              </a:rPr>
              <a:t>Kết quả mô hình</a:t>
            </a:r>
          </a:p>
        </p:txBody>
      </p:sp>
      <p:sp>
        <p:nvSpPr>
          <p:cNvPr name="TextBox 15" id="15"/>
          <p:cNvSpPr txBox="true"/>
          <p:nvPr/>
        </p:nvSpPr>
        <p:spPr>
          <a:xfrm rot="0">
            <a:off x="7642505" y="6491866"/>
            <a:ext cx="3447095" cy="520065"/>
          </a:xfrm>
          <a:prstGeom prst="rect">
            <a:avLst/>
          </a:prstGeom>
        </p:spPr>
        <p:txBody>
          <a:bodyPr anchor="t" rtlCol="false" tIns="0" lIns="0" bIns="0" rIns="0">
            <a:spAutoFit/>
          </a:bodyPr>
          <a:lstStyle/>
          <a:p>
            <a:pPr algn="l">
              <a:lnSpc>
                <a:spcPts val="4320"/>
              </a:lnSpc>
            </a:pPr>
            <a:r>
              <a:rPr lang="en-US" sz="2700" spc="-167">
                <a:solidFill>
                  <a:srgbClr val="000000"/>
                </a:solidFill>
                <a:latin typeface="Rokkitt"/>
                <a:ea typeface="Rokkitt"/>
                <a:cs typeface="Rokkitt"/>
                <a:sym typeface="Rokkitt"/>
              </a:rPr>
              <a:t>Siêu tham số tối ưu</a:t>
            </a:r>
          </a:p>
        </p:txBody>
      </p:sp>
      <p:sp>
        <p:nvSpPr>
          <p:cNvPr name="TextBox 16" id="16"/>
          <p:cNvSpPr txBox="true"/>
          <p:nvPr/>
        </p:nvSpPr>
        <p:spPr>
          <a:xfrm rot="0">
            <a:off x="1352675" y="3347438"/>
            <a:ext cx="3447095" cy="520065"/>
          </a:xfrm>
          <a:prstGeom prst="rect">
            <a:avLst/>
          </a:prstGeom>
        </p:spPr>
        <p:txBody>
          <a:bodyPr anchor="t" rtlCol="false" tIns="0" lIns="0" bIns="0" rIns="0">
            <a:spAutoFit/>
          </a:bodyPr>
          <a:lstStyle/>
          <a:p>
            <a:pPr algn="l">
              <a:lnSpc>
                <a:spcPts val="4320"/>
              </a:lnSpc>
            </a:pPr>
            <a:r>
              <a:rPr lang="en-US" sz="2700" spc="-167">
                <a:solidFill>
                  <a:srgbClr val="000000"/>
                </a:solidFill>
                <a:latin typeface="Rokkitt"/>
                <a:ea typeface="Rokkitt"/>
                <a:cs typeface="Rokkitt"/>
                <a:sym typeface="Rokkitt"/>
              </a:rPr>
              <a:t>Tham số đầu vào</a:t>
            </a:r>
          </a:p>
        </p:txBody>
      </p:sp>
      <p:sp>
        <p:nvSpPr>
          <p:cNvPr name="TextBox 17" id="17"/>
          <p:cNvSpPr txBox="true"/>
          <p:nvPr/>
        </p:nvSpPr>
        <p:spPr>
          <a:xfrm rot="0">
            <a:off x="6978805" y="3387627"/>
            <a:ext cx="3447095" cy="520065"/>
          </a:xfrm>
          <a:prstGeom prst="rect">
            <a:avLst/>
          </a:prstGeom>
        </p:spPr>
        <p:txBody>
          <a:bodyPr anchor="t" rtlCol="false" tIns="0" lIns="0" bIns="0" rIns="0">
            <a:spAutoFit/>
          </a:bodyPr>
          <a:lstStyle/>
          <a:p>
            <a:pPr algn="l">
              <a:lnSpc>
                <a:spcPts val="4320"/>
              </a:lnSpc>
            </a:pPr>
            <a:r>
              <a:rPr lang="en-US" sz="2700" spc="-167">
                <a:solidFill>
                  <a:srgbClr val="000000"/>
                </a:solidFill>
                <a:latin typeface="Rokkitt"/>
                <a:ea typeface="Rokkitt"/>
                <a:cs typeface="Rokkitt"/>
                <a:sym typeface="Rokkitt"/>
              </a:rPr>
              <a:t>Tìm siêu tham số tối ưu</a:t>
            </a:r>
          </a:p>
        </p:txBody>
      </p:sp>
      <p:sp>
        <p:nvSpPr>
          <p:cNvPr name="TextBox 18" id="18"/>
          <p:cNvSpPr txBox="true"/>
          <p:nvPr/>
        </p:nvSpPr>
        <p:spPr>
          <a:xfrm rot="0">
            <a:off x="17401328" y="9255216"/>
            <a:ext cx="561975" cy="797560"/>
          </a:xfrm>
          <a:prstGeom prst="rect">
            <a:avLst/>
          </a:prstGeom>
        </p:spPr>
        <p:txBody>
          <a:bodyPr anchor="t" rtlCol="false" tIns="0" lIns="0" bIns="0" rIns="0">
            <a:spAutoFit/>
          </a:bodyPr>
          <a:lstStyle/>
          <a:p>
            <a:pPr algn="ctr">
              <a:lnSpc>
                <a:spcPts val="6439"/>
              </a:lnSpc>
              <a:spcBef>
                <a:spcPct val="0"/>
              </a:spcBef>
            </a:pPr>
            <a:r>
              <a:rPr lang="en-US" b="true" sz="4599" spc="-285">
                <a:solidFill>
                  <a:srgbClr val="000000"/>
                </a:solidFill>
                <a:latin typeface="Rokkitt Bold"/>
                <a:ea typeface="Rokkitt Bold"/>
                <a:cs typeface="Rokkitt Bold"/>
                <a:sym typeface="Rokkitt Bold"/>
              </a:rPr>
              <a:t>30</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155639">
            <a:off x="-798290" y="-1613817"/>
            <a:ext cx="19884580" cy="13514634"/>
          </a:xfrm>
          <a:custGeom>
            <a:avLst/>
            <a:gdLst/>
            <a:ahLst/>
            <a:cxnLst/>
            <a:rect r="r" b="b" t="t" l="l"/>
            <a:pathLst>
              <a:path h="13514634" w="19884580">
                <a:moveTo>
                  <a:pt x="19884580" y="10106824"/>
                </a:moveTo>
                <a:lnTo>
                  <a:pt x="1916893" y="13514634"/>
                </a:lnTo>
                <a:lnTo>
                  <a:pt x="0" y="3407810"/>
                </a:lnTo>
                <a:lnTo>
                  <a:pt x="17967687" y="0"/>
                </a:lnTo>
                <a:lnTo>
                  <a:pt x="19884580" y="10106824"/>
                </a:lnTo>
                <a:close/>
              </a:path>
            </a:pathLst>
          </a:custGeom>
          <a:blipFill>
            <a:blip r:embed="rId2"/>
            <a:stretch>
              <a:fillRect l="0" t="-12807" r="0" b="-12807"/>
            </a:stretch>
          </a:blipFill>
        </p:spPr>
      </p:sp>
      <p:sp>
        <p:nvSpPr>
          <p:cNvPr name="Freeform 3" id="3"/>
          <p:cNvSpPr/>
          <p:nvPr/>
        </p:nvSpPr>
        <p:spPr>
          <a:xfrm flipH="false" flipV="false" rot="-10466781">
            <a:off x="13656738" y="-527743"/>
            <a:ext cx="4969396" cy="4342010"/>
          </a:xfrm>
          <a:custGeom>
            <a:avLst/>
            <a:gdLst/>
            <a:ahLst/>
            <a:cxnLst/>
            <a:rect r="r" b="b" t="t" l="l"/>
            <a:pathLst>
              <a:path h="4342010" w="4969396">
                <a:moveTo>
                  <a:pt x="0" y="0"/>
                </a:moveTo>
                <a:lnTo>
                  <a:pt x="4969396" y="0"/>
                </a:lnTo>
                <a:lnTo>
                  <a:pt x="4969396" y="4342010"/>
                </a:lnTo>
                <a:lnTo>
                  <a:pt x="0" y="43420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4427" y="9258300"/>
            <a:ext cx="1153127" cy="1153127"/>
          </a:xfrm>
          <a:custGeom>
            <a:avLst/>
            <a:gdLst/>
            <a:ahLst/>
            <a:cxnLst/>
            <a:rect r="r" b="b" t="t" l="l"/>
            <a:pathLst>
              <a:path h="1153127" w="1153127">
                <a:moveTo>
                  <a:pt x="0" y="0"/>
                </a:moveTo>
                <a:lnTo>
                  <a:pt x="1153127" y="0"/>
                </a:lnTo>
                <a:lnTo>
                  <a:pt x="1153127" y="1153127"/>
                </a:lnTo>
                <a:lnTo>
                  <a:pt x="0" y="11531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5248986" y="9026217"/>
            <a:ext cx="1260783" cy="1260783"/>
          </a:xfrm>
          <a:custGeom>
            <a:avLst/>
            <a:gdLst/>
            <a:ahLst/>
            <a:cxnLst/>
            <a:rect r="r" b="b" t="t" l="l"/>
            <a:pathLst>
              <a:path h="1260783" w="1260783">
                <a:moveTo>
                  <a:pt x="0" y="0"/>
                </a:moveTo>
                <a:lnTo>
                  <a:pt x="1260783" y="0"/>
                </a:lnTo>
                <a:lnTo>
                  <a:pt x="1260783" y="1260783"/>
                </a:lnTo>
                <a:lnTo>
                  <a:pt x="0" y="12607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3369097" y="4574853"/>
            <a:ext cx="3759780" cy="1792227"/>
          </a:xfrm>
          <a:custGeom>
            <a:avLst/>
            <a:gdLst/>
            <a:ahLst/>
            <a:cxnLst/>
            <a:rect r="r" b="b" t="t" l="l"/>
            <a:pathLst>
              <a:path h="1792227" w="3759780">
                <a:moveTo>
                  <a:pt x="0" y="0"/>
                </a:moveTo>
                <a:lnTo>
                  <a:pt x="3759779" y="0"/>
                </a:lnTo>
                <a:lnTo>
                  <a:pt x="3759779" y="1792227"/>
                </a:lnTo>
                <a:lnTo>
                  <a:pt x="0" y="1792227"/>
                </a:lnTo>
                <a:lnTo>
                  <a:pt x="0" y="0"/>
                </a:lnTo>
                <a:close/>
              </a:path>
            </a:pathLst>
          </a:custGeom>
          <a:blipFill>
            <a:blip r:embed="rId7"/>
            <a:stretch>
              <a:fillRect l="0" t="0" r="0" b="0"/>
            </a:stretch>
          </a:blipFill>
        </p:spPr>
      </p:sp>
      <p:sp>
        <p:nvSpPr>
          <p:cNvPr name="Freeform 7" id="7"/>
          <p:cNvSpPr/>
          <p:nvPr/>
        </p:nvSpPr>
        <p:spPr>
          <a:xfrm flipH="false" flipV="false" rot="0">
            <a:off x="6745928" y="7277096"/>
            <a:ext cx="4513922" cy="2194267"/>
          </a:xfrm>
          <a:custGeom>
            <a:avLst/>
            <a:gdLst/>
            <a:ahLst/>
            <a:cxnLst/>
            <a:rect r="r" b="b" t="t" l="l"/>
            <a:pathLst>
              <a:path h="2194267" w="4513922">
                <a:moveTo>
                  <a:pt x="0" y="0"/>
                </a:moveTo>
                <a:lnTo>
                  <a:pt x="4513922" y="0"/>
                </a:lnTo>
                <a:lnTo>
                  <a:pt x="4513922" y="2194268"/>
                </a:lnTo>
                <a:lnTo>
                  <a:pt x="0" y="2194268"/>
                </a:lnTo>
                <a:lnTo>
                  <a:pt x="0" y="0"/>
                </a:lnTo>
                <a:close/>
              </a:path>
            </a:pathLst>
          </a:custGeom>
          <a:blipFill>
            <a:blip r:embed="rId8"/>
            <a:stretch>
              <a:fillRect l="0" t="0" r="0" b="0"/>
            </a:stretch>
          </a:blipFill>
        </p:spPr>
      </p:sp>
      <p:sp>
        <p:nvSpPr>
          <p:cNvPr name="Freeform 8" id="8"/>
          <p:cNvSpPr/>
          <p:nvPr/>
        </p:nvSpPr>
        <p:spPr>
          <a:xfrm flipH="false" flipV="false" rot="0">
            <a:off x="868252" y="7163842"/>
            <a:ext cx="4341130" cy="2128823"/>
          </a:xfrm>
          <a:custGeom>
            <a:avLst/>
            <a:gdLst/>
            <a:ahLst/>
            <a:cxnLst/>
            <a:rect r="r" b="b" t="t" l="l"/>
            <a:pathLst>
              <a:path h="2128823" w="4341130">
                <a:moveTo>
                  <a:pt x="0" y="0"/>
                </a:moveTo>
                <a:lnTo>
                  <a:pt x="4341130" y="0"/>
                </a:lnTo>
                <a:lnTo>
                  <a:pt x="4341130" y="2128824"/>
                </a:lnTo>
                <a:lnTo>
                  <a:pt x="0" y="2128824"/>
                </a:lnTo>
                <a:lnTo>
                  <a:pt x="0" y="0"/>
                </a:lnTo>
                <a:close/>
              </a:path>
            </a:pathLst>
          </a:custGeom>
          <a:blipFill>
            <a:blip r:embed="rId9"/>
            <a:stretch>
              <a:fillRect l="0" t="0" r="0" b="0"/>
            </a:stretch>
          </a:blipFill>
        </p:spPr>
      </p:sp>
      <p:sp>
        <p:nvSpPr>
          <p:cNvPr name="Freeform 9" id="9"/>
          <p:cNvSpPr/>
          <p:nvPr/>
        </p:nvSpPr>
        <p:spPr>
          <a:xfrm flipH="false" flipV="false" rot="0">
            <a:off x="5487503" y="4022972"/>
            <a:ext cx="6817962" cy="2602803"/>
          </a:xfrm>
          <a:custGeom>
            <a:avLst/>
            <a:gdLst/>
            <a:ahLst/>
            <a:cxnLst/>
            <a:rect r="r" b="b" t="t" l="l"/>
            <a:pathLst>
              <a:path h="2602803" w="6817962">
                <a:moveTo>
                  <a:pt x="0" y="0"/>
                </a:moveTo>
                <a:lnTo>
                  <a:pt x="6817963" y="0"/>
                </a:lnTo>
                <a:lnTo>
                  <a:pt x="6817963" y="2602803"/>
                </a:lnTo>
                <a:lnTo>
                  <a:pt x="0" y="2602803"/>
                </a:lnTo>
                <a:lnTo>
                  <a:pt x="0" y="0"/>
                </a:lnTo>
                <a:close/>
              </a:path>
            </a:pathLst>
          </a:custGeom>
          <a:blipFill>
            <a:blip r:embed="rId10"/>
            <a:stretch>
              <a:fillRect l="0" t="0" r="0" b="0"/>
            </a:stretch>
          </a:blipFill>
        </p:spPr>
      </p:sp>
      <p:sp>
        <p:nvSpPr>
          <p:cNvPr name="Freeform 10" id="10"/>
          <p:cNvSpPr/>
          <p:nvPr/>
        </p:nvSpPr>
        <p:spPr>
          <a:xfrm flipH="false" flipV="false" rot="0">
            <a:off x="817814" y="3892459"/>
            <a:ext cx="4045836" cy="2674072"/>
          </a:xfrm>
          <a:custGeom>
            <a:avLst/>
            <a:gdLst/>
            <a:ahLst/>
            <a:cxnLst/>
            <a:rect r="r" b="b" t="t" l="l"/>
            <a:pathLst>
              <a:path h="2674072" w="4045836">
                <a:moveTo>
                  <a:pt x="0" y="0"/>
                </a:moveTo>
                <a:lnTo>
                  <a:pt x="4045836" y="0"/>
                </a:lnTo>
                <a:lnTo>
                  <a:pt x="4045836" y="2674072"/>
                </a:lnTo>
                <a:lnTo>
                  <a:pt x="0" y="2674072"/>
                </a:lnTo>
                <a:lnTo>
                  <a:pt x="0" y="0"/>
                </a:lnTo>
                <a:close/>
              </a:path>
            </a:pathLst>
          </a:custGeom>
          <a:blipFill>
            <a:blip r:embed="rId11"/>
            <a:stretch>
              <a:fillRect l="0" t="0" r="0" b="0"/>
            </a:stretch>
          </a:blipFill>
        </p:spPr>
      </p:sp>
      <p:sp>
        <p:nvSpPr>
          <p:cNvPr name="TextBox 11" id="11"/>
          <p:cNvSpPr txBox="true"/>
          <p:nvPr/>
        </p:nvSpPr>
        <p:spPr>
          <a:xfrm rot="0">
            <a:off x="1465564" y="914400"/>
            <a:ext cx="15356873" cy="2148840"/>
          </a:xfrm>
          <a:prstGeom prst="rect">
            <a:avLst/>
          </a:prstGeom>
        </p:spPr>
        <p:txBody>
          <a:bodyPr anchor="t" rtlCol="false" tIns="0" lIns="0" bIns="0" rIns="0">
            <a:spAutoFit/>
          </a:bodyPr>
          <a:lstStyle/>
          <a:p>
            <a:pPr algn="l">
              <a:lnSpc>
                <a:spcPts val="4320"/>
              </a:lnSpc>
            </a:pPr>
            <a:r>
              <a:rPr lang="en-US" sz="2700" spc="-167">
                <a:solidFill>
                  <a:srgbClr val="000000"/>
                </a:solidFill>
                <a:latin typeface="Rokkitt"/>
                <a:ea typeface="Rokkitt"/>
                <a:cs typeface="Rokkitt"/>
                <a:sym typeface="Rokkitt"/>
              </a:rPr>
              <a:t>c) Gradient Boosted Trees (GBT):</a:t>
            </a:r>
          </a:p>
          <a:p>
            <a:pPr algn="l" marL="582930" indent="-291465" lvl="1">
              <a:lnSpc>
                <a:spcPts val="4320"/>
              </a:lnSpc>
              <a:buFont typeface="Arial"/>
              <a:buChar char="•"/>
            </a:pPr>
            <a:r>
              <a:rPr lang="en-US" sz="2700" spc="-167">
                <a:solidFill>
                  <a:srgbClr val="000000"/>
                </a:solidFill>
                <a:latin typeface="Rokkitt"/>
                <a:ea typeface="Rokkitt"/>
                <a:cs typeface="Rokkitt"/>
                <a:sym typeface="Rokkitt"/>
              </a:rPr>
              <a:t>Lý do: Ensemble method mạnh, thường cho kết quả tốt</a:t>
            </a:r>
          </a:p>
          <a:p>
            <a:pPr algn="l" marL="582930" indent="-291465" lvl="1">
              <a:lnSpc>
                <a:spcPts val="4320"/>
              </a:lnSpc>
              <a:buFont typeface="Arial"/>
              <a:buChar char="•"/>
            </a:pPr>
            <a:r>
              <a:rPr lang="en-US" sz="2700" spc="-167">
                <a:solidFill>
                  <a:srgbClr val="000000"/>
                </a:solidFill>
                <a:latin typeface="Rokkitt"/>
                <a:ea typeface="Rokkitt"/>
                <a:cs typeface="Rokkitt"/>
                <a:sym typeface="Rokkitt"/>
              </a:rPr>
              <a:t>Hyperparameter tuning: maxIter, maxDepth, stepSize, subsamplingRate</a:t>
            </a:r>
          </a:p>
          <a:p>
            <a:pPr algn="l" marL="582930" indent="-291465" lvl="1">
              <a:lnSpc>
                <a:spcPts val="4320"/>
              </a:lnSpc>
              <a:buFont typeface="Arial"/>
              <a:buChar char="•"/>
            </a:pPr>
            <a:r>
              <a:rPr lang="en-US" sz="2700" spc="-167">
                <a:solidFill>
                  <a:srgbClr val="000000"/>
                </a:solidFill>
                <a:latin typeface="Rokkitt"/>
                <a:ea typeface="Rokkitt"/>
                <a:cs typeface="Rokkitt"/>
                <a:sym typeface="Rokkitt"/>
              </a:rPr>
              <a:t>Kết quả: RMSE = 0.0695, R² = 0.9024</a:t>
            </a:r>
          </a:p>
        </p:txBody>
      </p:sp>
      <p:sp>
        <p:nvSpPr>
          <p:cNvPr name="TextBox 12" id="12"/>
          <p:cNvSpPr txBox="true"/>
          <p:nvPr/>
        </p:nvSpPr>
        <p:spPr>
          <a:xfrm rot="0">
            <a:off x="817814" y="21590"/>
            <a:ext cx="17281932" cy="797560"/>
          </a:xfrm>
          <a:prstGeom prst="rect">
            <a:avLst/>
          </a:prstGeom>
        </p:spPr>
        <p:txBody>
          <a:bodyPr anchor="t" rtlCol="false" tIns="0" lIns="0" bIns="0" rIns="0">
            <a:spAutoFit/>
          </a:bodyPr>
          <a:lstStyle/>
          <a:p>
            <a:pPr algn="l">
              <a:lnSpc>
                <a:spcPts val="6439"/>
              </a:lnSpc>
              <a:spcBef>
                <a:spcPct val="0"/>
              </a:spcBef>
            </a:pPr>
            <a:r>
              <a:rPr lang="en-US" b="true" sz="4599" spc="-285">
                <a:solidFill>
                  <a:srgbClr val="000000"/>
                </a:solidFill>
                <a:latin typeface="Rokkitt Bold"/>
                <a:ea typeface="Rokkitt Bold"/>
                <a:cs typeface="Rokkitt Bold"/>
                <a:sym typeface="Rokkitt Bold"/>
              </a:rPr>
              <a:t>3.Phân tích và xây dựng mô hình dự đoán thị phần</a:t>
            </a:r>
          </a:p>
        </p:txBody>
      </p:sp>
      <p:sp>
        <p:nvSpPr>
          <p:cNvPr name="TextBox 13" id="13"/>
          <p:cNvSpPr txBox="true"/>
          <p:nvPr/>
        </p:nvSpPr>
        <p:spPr>
          <a:xfrm rot="0">
            <a:off x="13686961" y="6575197"/>
            <a:ext cx="3447095" cy="1062990"/>
          </a:xfrm>
          <a:prstGeom prst="rect">
            <a:avLst/>
          </a:prstGeom>
        </p:spPr>
        <p:txBody>
          <a:bodyPr anchor="t" rtlCol="false" tIns="0" lIns="0" bIns="0" rIns="0">
            <a:spAutoFit/>
          </a:bodyPr>
          <a:lstStyle/>
          <a:p>
            <a:pPr algn="l">
              <a:lnSpc>
                <a:spcPts val="4320"/>
              </a:lnSpc>
            </a:pPr>
            <a:r>
              <a:rPr lang="en-US" sz="2700" spc="-167">
                <a:solidFill>
                  <a:srgbClr val="000000"/>
                </a:solidFill>
                <a:latin typeface="Rokkitt"/>
                <a:ea typeface="Rokkitt"/>
                <a:cs typeface="Rokkitt"/>
                <a:sym typeface="Rokkitt"/>
              </a:rPr>
              <a:t>Kết quả sau khi áp dụng siêu tham số tối ưu</a:t>
            </a:r>
          </a:p>
        </p:txBody>
      </p:sp>
      <p:sp>
        <p:nvSpPr>
          <p:cNvPr name="TextBox 14" id="14"/>
          <p:cNvSpPr txBox="true"/>
          <p:nvPr/>
        </p:nvSpPr>
        <p:spPr>
          <a:xfrm rot="0">
            <a:off x="1152907" y="6547481"/>
            <a:ext cx="3447095" cy="520065"/>
          </a:xfrm>
          <a:prstGeom prst="rect">
            <a:avLst/>
          </a:prstGeom>
        </p:spPr>
        <p:txBody>
          <a:bodyPr anchor="t" rtlCol="false" tIns="0" lIns="0" bIns="0" rIns="0">
            <a:spAutoFit/>
          </a:bodyPr>
          <a:lstStyle/>
          <a:p>
            <a:pPr algn="l">
              <a:lnSpc>
                <a:spcPts val="4320"/>
              </a:lnSpc>
            </a:pPr>
            <a:r>
              <a:rPr lang="en-US" sz="2700" spc="-167">
                <a:solidFill>
                  <a:srgbClr val="000000"/>
                </a:solidFill>
                <a:latin typeface="Rokkitt"/>
                <a:ea typeface="Rokkitt"/>
                <a:cs typeface="Rokkitt"/>
                <a:sym typeface="Rokkitt"/>
              </a:rPr>
              <a:t>Kết quả mô hình</a:t>
            </a:r>
          </a:p>
        </p:txBody>
      </p:sp>
      <p:sp>
        <p:nvSpPr>
          <p:cNvPr name="TextBox 15" id="15"/>
          <p:cNvSpPr txBox="true"/>
          <p:nvPr/>
        </p:nvSpPr>
        <p:spPr>
          <a:xfrm rot="0">
            <a:off x="7420452" y="6643777"/>
            <a:ext cx="3447095" cy="520065"/>
          </a:xfrm>
          <a:prstGeom prst="rect">
            <a:avLst/>
          </a:prstGeom>
        </p:spPr>
        <p:txBody>
          <a:bodyPr anchor="t" rtlCol="false" tIns="0" lIns="0" bIns="0" rIns="0">
            <a:spAutoFit/>
          </a:bodyPr>
          <a:lstStyle/>
          <a:p>
            <a:pPr algn="l">
              <a:lnSpc>
                <a:spcPts val="4320"/>
              </a:lnSpc>
            </a:pPr>
            <a:r>
              <a:rPr lang="en-US" sz="2700" spc="-167">
                <a:solidFill>
                  <a:srgbClr val="000000"/>
                </a:solidFill>
                <a:latin typeface="Rokkitt"/>
                <a:ea typeface="Rokkitt"/>
                <a:cs typeface="Rokkitt"/>
                <a:sym typeface="Rokkitt"/>
              </a:rPr>
              <a:t>Siêu tham số tối ưu</a:t>
            </a:r>
          </a:p>
        </p:txBody>
      </p:sp>
      <p:sp>
        <p:nvSpPr>
          <p:cNvPr name="TextBox 16" id="16"/>
          <p:cNvSpPr txBox="true"/>
          <p:nvPr/>
        </p:nvSpPr>
        <p:spPr>
          <a:xfrm rot="0">
            <a:off x="1315269" y="3426712"/>
            <a:ext cx="3447095" cy="520065"/>
          </a:xfrm>
          <a:prstGeom prst="rect">
            <a:avLst/>
          </a:prstGeom>
        </p:spPr>
        <p:txBody>
          <a:bodyPr anchor="t" rtlCol="false" tIns="0" lIns="0" bIns="0" rIns="0">
            <a:spAutoFit/>
          </a:bodyPr>
          <a:lstStyle/>
          <a:p>
            <a:pPr algn="l">
              <a:lnSpc>
                <a:spcPts val="4320"/>
              </a:lnSpc>
            </a:pPr>
            <a:r>
              <a:rPr lang="en-US" sz="2700" spc="-167">
                <a:solidFill>
                  <a:srgbClr val="000000"/>
                </a:solidFill>
                <a:latin typeface="Rokkitt"/>
                <a:ea typeface="Rokkitt"/>
                <a:cs typeface="Rokkitt"/>
                <a:sym typeface="Rokkitt"/>
              </a:rPr>
              <a:t>Tham số đầu vào</a:t>
            </a:r>
          </a:p>
        </p:txBody>
      </p:sp>
      <p:sp>
        <p:nvSpPr>
          <p:cNvPr name="TextBox 17" id="17"/>
          <p:cNvSpPr txBox="true"/>
          <p:nvPr/>
        </p:nvSpPr>
        <p:spPr>
          <a:xfrm rot="0">
            <a:off x="6941399" y="3466901"/>
            <a:ext cx="3447095" cy="520065"/>
          </a:xfrm>
          <a:prstGeom prst="rect">
            <a:avLst/>
          </a:prstGeom>
        </p:spPr>
        <p:txBody>
          <a:bodyPr anchor="t" rtlCol="false" tIns="0" lIns="0" bIns="0" rIns="0">
            <a:spAutoFit/>
          </a:bodyPr>
          <a:lstStyle/>
          <a:p>
            <a:pPr algn="l">
              <a:lnSpc>
                <a:spcPts val="4320"/>
              </a:lnSpc>
            </a:pPr>
            <a:r>
              <a:rPr lang="en-US" sz="2700" spc="-167">
                <a:solidFill>
                  <a:srgbClr val="000000"/>
                </a:solidFill>
                <a:latin typeface="Rokkitt"/>
                <a:ea typeface="Rokkitt"/>
                <a:cs typeface="Rokkitt"/>
                <a:sym typeface="Rokkitt"/>
              </a:rPr>
              <a:t>Tìm siêu tham số tối ưu</a:t>
            </a:r>
          </a:p>
        </p:txBody>
      </p:sp>
      <p:sp>
        <p:nvSpPr>
          <p:cNvPr name="TextBox 18" id="18"/>
          <p:cNvSpPr txBox="true"/>
          <p:nvPr/>
        </p:nvSpPr>
        <p:spPr>
          <a:xfrm rot="0">
            <a:off x="17455948" y="9255216"/>
            <a:ext cx="452735" cy="797560"/>
          </a:xfrm>
          <a:prstGeom prst="rect">
            <a:avLst/>
          </a:prstGeom>
        </p:spPr>
        <p:txBody>
          <a:bodyPr anchor="t" rtlCol="false" tIns="0" lIns="0" bIns="0" rIns="0">
            <a:spAutoFit/>
          </a:bodyPr>
          <a:lstStyle/>
          <a:p>
            <a:pPr algn="ctr">
              <a:lnSpc>
                <a:spcPts val="6439"/>
              </a:lnSpc>
              <a:spcBef>
                <a:spcPct val="0"/>
              </a:spcBef>
            </a:pPr>
            <a:r>
              <a:rPr lang="en-US" b="true" sz="4599" spc="-285">
                <a:solidFill>
                  <a:srgbClr val="000000"/>
                </a:solidFill>
                <a:latin typeface="Rokkitt Bold"/>
                <a:ea typeface="Rokkitt Bold"/>
                <a:cs typeface="Rokkitt Bold"/>
                <a:sym typeface="Rokkitt Bold"/>
              </a:rPr>
              <a:t>31</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155639">
            <a:off x="-798290" y="-1613817"/>
            <a:ext cx="19884580" cy="13514634"/>
          </a:xfrm>
          <a:custGeom>
            <a:avLst/>
            <a:gdLst/>
            <a:ahLst/>
            <a:cxnLst/>
            <a:rect r="r" b="b" t="t" l="l"/>
            <a:pathLst>
              <a:path h="13514634" w="19884580">
                <a:moveTo>
                  <a:pt x="19884580" y="10106824"/>
                </a:moveTo>
                <a:lnTo>
                  <a:pt x="1916893" y="13514634"/>
                </a:lnTo>
                <a:lnTo>
                  <a:pt x="0" y="3407810"/>
                </a:lnTo>
                <a:lnTo>
                  <a:pt x="17967687" y="0"/>
                </a:lnTo>
                <a:lnTo>
                  <a:pt x="19884580" y="10106824"/>
                </a:lnTo>
                <a:close/>
              </a:path>
            </a:pathLst>
          </a:custGeom>
          <a:blipFill>
            <a:blip r:embed="rId2"/>
            <a:stretch>
              <a:fillRect l="0" t="-12807" r="0" b="-12807"/>
            </a:stretch>
          </a:blipFill>
        </p:spPr>
      </p:sp>
      <p:sp>
        <p:nvSpPr>
          <p:cNvPr name="Freeform 3" id="3"/>
          <p:cNvSpPr/>
          <p:nvPr/>
        </p:nvSpPr>
        <p:spPr>
          <a:xfrm flipH="false" flipV="false" rot="-10466781">
            <a:off x="13656738" y="-527743"/>
            <a:ext cx="4969396" cy="4342010"/>
          </a:xfrm>
          <a:custGeom>
            <a:avLst/>
            <a:gdLst/>
            <a:ahLst/>
            <a:cxnLst/>
            <a:rect r="r" b="b" t="t" l="l"/>
            <a:pathLst>
              <a:path h="4342010" w="4969396">
                <a:moveTo>
                  <a:pt x="0" y="0"/>
                </a:moveTo>
                <a:lnTo>
                  <a:pt x="4969396" y="0"/>
                </a:lnTo>
                <a:lnTo>
                  <a:pt x="4969396" y="4342010"/>
                </a:lnTo>
                <a:lnTo>
                  <a:pt x="0" y="43420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86234" y="9080045"/>
            <a:ext cx="1153127" cy="1153127"/>
          </a:xfrm>
          <a:custGeom>
            <a:avLst/>
            <a:gdLst/>
            <a:ahLst/>
            <a:cxnLst/>
            <a:rect r="r" b="b" t="t" l="l"/>
            <a:pathLst>
              <a:path h="1153127" w="1153127">
                <a:moveTo>
                  <a:pt x="0" y="0"/>
                </a:moveTo>
                <a:lnTo>
                  <a:pt x="1153127" y="0"/>
                </a:lnTo>
                <a:lnTo>
                  <a:pt x="1153127" y="1153127"/>
                </a:lnTo>
                <a:lnTo>
                  <a:pt x="0" y="11531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5248986" y="9026217"/>
            <a:ext cx="1260783" cy="1260783"/>
          </a:xfrm>
          <a:custGeom>
            <a:avLst/>
            <a:gdLst/>
            <a:ahLst/>
            <a:cxnLst/>
            <a:rect r="r" b="b" t="t" l="l"/>
            <a:pathLst>
              <a:path h="1260783" w="1260783">
                <a:moveTo>
                  <a:pt x="0" y="0"/>
                </a:moveTo>
                <a:lnTo>
                  <a:pt x="1260783" y="0"/>
                </a:lnTo>
                <a:lnTo>
                  <a:pt x="1260783" y="1260783"/>
                </a:lnTo>
                <a:lnTo>
                  <a:pt x="0" y="12607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780343" y="3889869"/>
            <a:ext cx="15356873" cy="520065"/>
          </a:xfrm>
          <a:prstGeom prst="rect">
            <a:avLst/>
          </a:prstGeom>
        </p:spPr>
        <p:txBody>
          <a:bodyPr anchor="t" rtlCol="false" tIns="0" lIns="0" bIns="0" rIns="0">
            <a:spAutoFit/>
          </a:bodyPr>
          <a:lstStyle/>
          <a:p>
            <a:pPr algn="l">
              <a:lnSpc>
                <a:spcPts val="4320"/>
              </a:lnSpc>
            </a:pPr>
            <a:r>
              <a:rPr lang="en-US" sz="2700" spc="-167" b="true">
                <a:solidFill>
                  <a:srgbClr val="000000"/>
                </a:solidFill>
                <a:latin typeface="Rokkitt Bold"/>
                <a:ea typeface="Rokkitt Bold"/>
                <a:cs typeface="Rokkitt Bold"/>
                <a:sym typeface="Rokkitt Bold"/>
              </a:rPr>
              <a:t>Kế</a:t>
            </a:r>
            <a:r>
              <a:rPr lang="en-US" sz="2700" spc="-167" b="true">
                <a:solidFill>
                  <a:srgbClr val="000000"/>
                </a:solidFill>
                <a:latin typeface="Rokkitt Bold"/>
                <a:ea typeface="Rokkitt Bold"/>
                <a:cs typeface="Rokkitt Bold"/>
                <a:sym typeface="Rokkitt Bold"/>
              </a:rPr>
              <a:t>t quả so sánh các mô hình:</a:t>
            </a:r>
          </a:p>
        </p:txBody>
      </p:sp>
      <p:sp>
        <p:nvSpPr>
          <p:cNvPr name="TextBox 7" id="7"/>
          <p:cNvSpPr txBox="true"/>
          <p:nvPr/>
        </p:nvSpPr>
        <p:spPr>
          <a:xfrm rot="0">
            <a:off x="817814" y="21590"/>
            <a:ext cx="17281932" cy="797560"/>
          </a:xfrm>
          <a:prstGeom prst="rect">
            <a:avLst/>
          </a:prstGeom>
        </p:spPr>
        <p:txBody>
          <a:bodyPr anchor="t" rtlCol="false" tIns="0" lIns="0" bIns="0" rIns="0">
            <a:spAutoFit/>
          </a:bodyPr>
          <a:lstStyle/>
          <a:p>
            <a:pPr algn="l">
              <a:lnSpc>
                <a:spcPts val="6439"/>
              </a:lnSpc>
              <a:spcBef>
                <a:spcPct val="0"/>
              </a:spcBef>
            </a:pPr>
            <a:r>
              <a:rPr lang="en-US" b="true" sz="4599" spc="-285">
                <a:solidFill>
                  <a:srgbClr val="000000"/>
                </a:solidFill>
                <a:latin typeface="Rokkitt Bold"/>
                <a:ea typeface="Rokkitt Bold"/>
                <a:cs typeface="Rokkitt Bold"/>
                <a:sym typeface="Rokkitt Bold"/>
              </a:rPr>
              <a:t>3.Phân tích và xây dựng mô hình dự đoán thị phần</a:t>
            </a:r>
          </a:p>
        </p:txBody>
      </p:sp>
      <p:sp>
        <p:nvSpPr>
          <p:cNvPr name="TextBox 8" id="8"/>
          <p:cNvSpPr txBox="true"/>
          <p:nvPr/>
        </p:nvSpPr>
        <p:spPr>
          <a:xfrm rot="0">
            <a:off x="2289705" y="4758851"/>
            <a:ext cx="11730317" cy="2691765"/>
          </a:xfrm>
          <a:prstGeom prst="rect">
            <a:avLst/>
          </a:prstGeom>
        </p:spPr>
        <p:txBody>
          <a:bodyPr anchor="t" rtlCol="false" tIns="0" lIns="0" bIns="0" rIns="0">
            <a:spAutoFit/>
          </a:bodyPr>
          <a:lstStyle/>
          <a:p>
            <a:pPr algn="l" marL="582930" indent="-291465" lvl="1">
              <a:lnSpc>
                <a:spcPts val="4320"/>
              </a:lnSpc>
              <a:buFont typeface="Arial"/>
              <a:buChar char="•"/>
            </a:pPr>
            <a:r>
              <a:rPr lang="en-US" sz="2700" spc="-167">
                <a:solidFill>
                  <a:srgbClr val="000000"/>
                </a:solidFill>
                <a:latin typeface="Rokkitt"/>
                <a:ea typeface="Rokkitt"/>
                <a:cs typeface="Rokkitt"/>
                <a:sym typeface="Rokkitt"/>
              </a:rPr>
              <a:t>Random Forest cho kết quả tốt nhất với R² = 0.9092, có thể giải thích 90.92% phương sai</a:t>
            </a:r>
          </a:p>
          <a:p>
            <a:pPr algn="l" marL="582930" indent="-291465" lvl="1">
              <a:lnSpc>
                <a:spcPts val="4320"/>
              </a:lnSpc>
              <a:buFont typeface="Arial"/>
              <a:buChar char="•"/>
            </a:pPr>
            <a:r>
              <a:rPr lang="en-US" sz="2700" spc="-167">
                <a:solidFill>
                  <a:srgbClr val="000000"/>
                </a:solidFill>
                <a:latin typeface="Rokkitt"/>
                <a:ea typeface="Rokkitt"/>
                <a:cs typeface="Rokkitt"/>
                <a:sym typeface="Rokkitt"/>
              </a:rPr>
              <a:t>Mô hình cho thấy cạnh tranh giá là yếu tố quan trọng nhất trong việc dự đoán thị phần</a:t>
            </a:r>
          </a:p>
          <a:p>
            <a:pPr algn="l" marL="582930" indent="-291465" lvl="1">
              <a:lnSpc>
                <a:spcPts val="4320"/>
              </a:lnSpc>
              <a:buFont typeface="Arial"/>
              <a:buChar char="•"/>
            </a:pPr>
            <a:r>
              <a:rPr lang="en-US" sz="2700" spc="-167">
                <a:solidFill>
                  <a:srgbClr val="000000"/>
                </a:solidFill>
                <a:latin typeface="Rokkitt"/>
                <a:ea typeface="Rokkitt"/>
                <a:cs typeface="Rokkitt"/>
                <a:sym typeface="Rokkitt"/>
              </a:rPr>
              <a:t>Khoảng cách bay cũng ảnh hưởng đáng kể đến thị phần</a:t>
            </a:r>
          </a:p>
          <a:p>
            <a:pPr algn="l" marL="582930" indent="-291465" lvl="1">
              <a:lnSpc>
                <a:spcPts val="4320"/>
              </a:lnSpc>
              <a:buFont typeface="Arial"/>
              <a:buChar char="•"/>
            </a:pPr>
            <a:r>
              <a:rPr lang="en-US" sz="2700" spc="-167">
                <a:solidFill>
                  <a:srgbClr val="000000"/>
                </a:solidFill>
                <a:latin typeface="Rokkitt"/>
                <a:ea typeface="Rokkitt"/>
                <a:cs typeface="Rokkitt"/>
                <a:sym typeface="Rokkitt"/>
              </a:rPr>
              <a:t>Các yếu tố về hãng hàng không cụ thể có tác động tương đối nhỏ</a:t>
            </a:r>
          </a:p>
          <a:p>
            <a:pPr algn="l">
              <a:lnSpc>
                <a:spcPts val="4320"/>
              </a:lnSpc>
            </a:pPr>
          </a:p>
        </p:txBody>
      </p:sp>
      <p:sp>
        <p:nvSpPr>
          <p:cNvPr name="TextBox 9" id="9"/>
          <p:cNvSpPr txBox="true"/>
          <p:nvPr/>
        </p:nvSpPr>
        <p:spPr>
          <a:xfrm rot="0">
            <a:off x="1439361" y="1007604"/>
            <a:ext cx="15356873" cy="2691765"/>
          </a:xfrm>
          <a:prstGeom prst="rect">
            <a:avLst/>
          </a:prstGeom>
        </p:spPr>
        <p:txBody>
          <a:bodyPr anchor="t" rtlCol="false" tIns="0" lIns="0" bIns="0" rIns="0">
            <a:spAutoFit/>
          </a:bodyPr>
          <a:lstStyle/>
          <a:p>
            <a:pPr algn="l">
              <a:lnSpc>
                <a:spcPts val="4320"/>
              </a:lnSpc>
            </a:pPr>
            <a:r>
              <a:rPr lang="en-US" sz="2700" spc="-167" b="true">
                <a:solidFill>
                  <a:srgbClr val="000000"/>
                </a:solidFill>
                <a:latin typeface="Rokkitt Bold"/>
                <a:ea typeface="Rokkitt Bold"/>
                <a:cs typeface="Rokkitt Bold"/>
                <a:sym typeface="Rokkitt Bold"/>
              </a:rPr>
              <a:t>Validation:</a:t>
            </a:r>
          </a:p>
          <a:p>
            <a:pPr algn="l" marL="582930" indent="-291465" lvl="1">
              <a:lnSpc>
                <a:spcPts val="4320"/>
              </a:lnSpc>
              <a:buFont typeface="Arial"/>
              <a:buChar char="•"/>
            </a:pPr>
            <a:r>
              <a:rPr lang="en-US" sz="2700" spc="-167">
                <a:solidFill>
                  <a:srgbClr val="000000"/>
                </a:solidFill>
                <a:latin typeface="Rokkitt"/>
                <a:ea typeface="Rokkitt"/>
                <a:cs typeface="Rokkitt"/>
                <a:sym typeface="Rokkitt"/>
              </a:rPr>
              <a:t>Sử dụng Cross-V</a:t>
            </a:r>
            <a:r>
              <a:rPr lang="en-US" sz="2700" spc="-167">
                <a:solidFill>
                  <a:srgbClr val="000000"/>
                </a:solidFill>
                <a:latin typeface="Rokkitt"/>
                <a:ea typeface="Rokkitt"/>
                <a:cs typeface="Rokkitt"/>
                <a:sym typeface="Rokkitt"/>
              </a:rPr>
              <a:t>ali</a:t>
            </a:r>
            <a:r>
              <a:rPr lang="en-US" sz="2700" spc="-167">
                <a:solidFill>
                  <a:srgbClr val="000000"/>
                </a:solidFill>
                <a:latin typeface="Rokkitt"/>
                <a:ea typeface="Rokkitt"/>
                <a:cs typeface="Rokkitt"/>
                <a:sym typeface="Rokkitt"/>
              </a:rPr>
              <a:t>dation (3-fold) cho Linear Regression</a:t>
            </a:r>
          </a:p>
          <a:p>
            <a:pPr algn="l" marL="582930" indent="-291465" lvl="1">
              <a:lnSpc>
                <a:spcPts val="4320"/>
              </a:lnSpc>
              <a:buFont typeface="Arial"/>
              <a:buChar char="•"/>
            </a:pPr>
            <a:r>
              <a:rPr lang="en-US" sz="2700" spc="-167">
                <a:solidFill>
                  <a:srgbClr val="000000"/>
                </a:solidFill>
                <a:latin typeface="Rokkitt"/>
                <a:ea typeface="Rokkitt"/>
                <a:cs typeface="Rokkitt"/>
                <a:sym typeface="Rokkitt"/>
              </a:rPr>
              <a:t>TrainValidationSplit cho Random Forest và GBT để tối ưu thời gian</a:t>
            </a:r>
          </a:p>
          <a:p>
            <a:pPr algn="l" marL="582930" indent="-291465" lvl="1">
              <a:lnSpc>
                <a:spcPts val="4320"/>
              </a:lnSpc>
              <a:buFont typeface="Arial"/>
              <a:buChar char="•"/>
            </a:pPr>
            <a:r>
              <a:rPr lang="en-US" sz="2700" spc="-167">
                <a:solidFill>
                  <a:srgbClr val="000000"/>
                </a:solidFill>
                <a:latin typeface="Rokkitt"/>
                <a:ea typeface="Rokkitt"/>
                <a:cs typeface="Rokkitt"/>
                <a:sym typeface="Rokkitt"/>
              </a:rPr>
              <a:t>Chia dữ liệu 80-20 cho train-test split</a:t>
            </a:r>
          </a:p>
          <a:p>
            <a:pPr algn="l">
              <a:lnSpc>
                <a:spcPts val="4320"/>
              </a:lnSpc>
            </a:pPr>
          </a:p>
        </p:txBody>
      </p:sp>
      <p:sp>
        <p:nvSpPr>
          <p:cNvPr name="TextBox 10" id="10"/>
          <p:cNvSpPr txBox="true"/>
          <p:nvPr/>
        </p:nvSpPr>
        <p:spPr>
          <a:xfrm rot="0">
            <a:off x="17417923" y="9255216"/>
            <a:ext cx="528786" cy="797560"/>
          </a:xfrm>
          <a:prstGeom prst="rect">
            <a:avLst/>
          </a:prstGeom>
        </p:spPr>
        <p:txBody>
          <a:bodyPr anchor="t" rtlCol="false" tIns="0" lIns="0" bIns="0" rIns="0">
            <a:spAutoFit/>
          </a:bodyPr>
          <a:lstStyle/>
          <a:p>
            <a:pPr algn="ctr">
              <a:lnSpc>
                <a:spcPts val="6439"/>
              </a:lnSpc>
              <a:spcBef>
                <a:spcPct val="0"/>
              </a:spcBef>
            </a:pPr>
            <a:r>
              <a:rPr lang="en-US" b="true" sz="4599" spc="-285">
                <a:solidFill>
                  <a:srgbClr val="000000"/>
                </a:solidFill>
                <a:latin typeface="Rokkitt Bold"/>
                <a:ea typeface="Rokkitt Bold"/>
                <a:cs typeface="Rokkitt Bold"/>
                <a:sym typeface="Rokkitt Bold"/>
              </a:rPr>
              <a:t>32</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155639">
            <a:off x="-798290" y="-1613817"/>
            <a:ext cx="19884580" cy="13514634"/>
          </a:xfrm>
          <a:custGeom>
            <a:avLst/>
            <a:gdLst/>
            <a:ahLst/>
            <a:cxnLst/>
            <a:rect r="r" b="b" t="t" l="l"/>
            <a:pathLst>
              <a:path h="13514634" w="19884580">
                <a:moveTo>
                  <a:pt x="19884580" y="10106824"/>
                </a:moveTo>
                <a:lnTo>
                  <a:pt x="1916893" y="13514634"/>
                </a:lnTo>
                <a:lnTo>
                  <a:pt x="0" y="3407810"/>
                </a:lnTo>
                <a:lnTo>
                  <a:pt x="17967687" y="0"/>
                </a:lnTo>
                <a:lnTo>
                  <a:pt x="19884580" y="10106824"/>
                </a:lnTo>
                <a:close/>
              </a:path>
            </a:pathLst>
          </a:custGeom>
          <a:blipFill>
            <a:blip r:embed="rId2"/>
            <a:stretch>
              <a:fillRect l="0" t="-12807" r="0" b="-12807"/>
            </a:stretch>
          </a:blipFill>
        </p:spPr>
      </p:sp>
      <p:sp>
        <p:nvSpPr>
          <p:cNvPr name="Freeform 3" id="3"/>
          <p:cNvSpPr/>
          <p:nvPr/>
        </p:nvSpPr>
        <p:spPr>
          <a:xfrm flipH="false" flipV="false" rot="-10466781">
            <a:off x="13656738" y="-527743"/>
            <a:ext cx="4969396" cy="4342010"/>
          </a:xfrm>
          <a:custGeom>
            <a:avLst/>
            <a:gdLst/>
            <a:ahLst/>
            <a:cxnLst/>
            <a:rect r="r" b="b" t="t" l="l"/>
            <a:pathLst>
              <a:path h="4342010" w="4969396">
                <a:moveTo>
                  <a:pt x="0" y="0"/>
                </a:moveTo>
                <a:lnTo>
                  <a:pt x="4969396" y="0"/>
                </a:lnTo>
                <a:lnTo>
                  <a:pt x="4969396" y="4342010"/>
                </a:lnTo>
                <a:lnTo>
                  <a:pt x="0" y="43420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86234" y="9080045"/>
            <a:ext cx="1153127" cy="1153127"/>
          </a:xfrm>
          <a:custGeom>
            <a:avLst/>
            <a:gdLst/>
            <a:ahLst/>
            <a:cxnLst/>
            <a:rect r="r" b="b" t="t" l="l"/>
            <a:pathLst>
              <a:path h="1153127" w="1153127">
                <a:moveTo>
                  <a:pt x="0" y="0"/>
                </a:moveTo>
                <a:lnTo>
                  <a:pt x="1153127" y="0"/>
                </a:lnTo>
                <a:lnTo>
                  <a:pt x="1153127" y="1153127"/>
                </a:lnTo>
                <a:lnTo>
                  <a:pt x="0" y="11531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5248986" y="9026217"/>
            <a:ext cx="1260783" cy="1260783"/>
          </a:xfrm>
          <a:custGeom>
            <a:avLst/>
            <a:gdLst/>
            <a:ahLst/>
            <a:cxnLst/>
            <a:rect r="r" b="b" t="t" l="l"/>
            <a:pathLst>
              <a:path h="1260783" w="1260783">
                <a:moveTo>
                  <a:pt x="0" y="0"/>
                </a:moveTo>
                <a:lnTo>
                  <a:pt x="1260783" y="0"/>
                </a:lnTo>
                <a:lnTo>
                  <a:pt x="1260783" y="1260783"/>
                </a:lnTo>
                <a:lnTo>
                  <a:pt x="0" y="12607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513180" y="2098117"/>
            <a:ext cx="7114376" cy="5599039"/>
          </a:xfrm>
          <a:custGeom>
            <a:avLst/>
            <a:gdLst/>
            <a:ahLst/>
            <a:cxnLst/>
            <a:rect r="r" b="b" t="t" l="l"/>
            <a:pathLst>
              <a:path h="5599039" w="7114376">
                <a:moveTo>
                  <a:pt x="0" y="0"/>
                </a:moveTo>
                <a:lnTo>
                  <a:pt x="7114376" y="0"/>
                </a:lnTo>
                <a:lnTo>
                  <a:pt x="7114376" y="5599039"/>
                </a:lnTo>
                <a:lnTo>
                  <a:pt x="0" y="5599039"/>
                </a:lnTo>
                <a:lnTo>
                  <a:pt x="0" y="0"/>
                </a:lnTo>
                <a:close/>
              </a:path>
            </a:pathLst>
          </a:custGeom>
          <a:blipFill>
            <a:blip r:embed="rId7"/>
            <a:stretch>
              <a:fillRect l="0" t="0" r="0" b="0"/>
            </a:stretch>
          </a:blipFill>
        </p:spPr>
      </p:sp>
      <p:sp>
        <p:nvSpPr>
          <p:cNvPr name="TextBox 7" id="7"/>
          <p:cNvSpPr txBox="true"/>
          <p:nvPr/>
        </p:nvSpPr>
        <p:spPr>
          <a:xfrm rot="0">
            <a:off x="1465564" y="914400"/>
            <a:ext cx="15356873" cy="520065"/>
          </a:xfrm>
          <a:prstGeom prst="rect">
            <a:avLst/>
          </a:prstGeom>
        </p:spPr>
        <p:txBody>
          <a:bodyPr anchor="t" rtlCol="false" tIns="0" lIns="0" bIns="0" rIns="0">
            <a:spAutoFit/>
          </a:bodyPr>
          <a:lstStyle/>
          <a:p>
            <a:pPr algn="l">
              <a:lnSpc>
                <a:spcPts val="4320"/>
              </a:lnSpc>
            </a:pPr>
            <a:r>
              <a:rPr lang="en-US" sz="2700" spc="-167">
                <a:solidFill>
                  <a:srgbClr val="000000"/>
                </a:solidFill>
                <a:latin typeface="Rokkitt"/>
                <a:ea typeface="Rokkitt"/>
                <a:cs typeface="Rokkitt"/>
                <a:sym typeface="Rokkitt"/>
              </a:rPr>
              <a:t>Kết quả dự đoán thị phần thực tế của mô hình tốt nhất : </a:t>
            </a:r>
          </a:p>
        </p:txBody>
      </p:sp>
      <p:sp>
        <p:nvSpPr>
          <p:cNvPr name="TextBox 8" id="8"/>
          <p:cNvSpPr txBox="true"/>
          <p:nvPr/>
        </p:nvSpPr>
        <p:spPr>
          <a:xfrm rot="0">
            <a:off x="817814" y="21590"/>
            <a:ext cx="17281932" cy="797560"/>
          </a:xfrm>
          <a:prstGeom prst="rect">
            <a:avLst/>
          </a:prstGeom>
        </p:spPr>
        <p:txBody>
          <a:bodyPr anchor="t" rtlCol="false" tIns="0" lIns="0" bIns="0" rIns="0">
            <a:spAutoFit/>
          </a:bodyPr>
          <a:lstStyle/>
          <a:p>
            <a:pPr algn="l">
              <a:lnSpc>
                <a:spcPts val="6439"/>
              </a:lnSpc>
              <a:spcBef>
                <a:spcPct val="0"/>
              </a:spcBef>
            </a:pPr>
            <a:r>
              <a:rPr lang="en-US" b="true" sz="4599" spc="-285">
                <a:solidFill>
                  <a:srgbClr val="000000"/>
                </a:solidFill>
                <a:latin typeface="Rokkitt Bold"/>
                <a:ea typeface="Rokkitt Bold"/>
                <a:cs typeface="Rokkitt Bold"/>
                <a:sym typeface="Rokkitt Bold"/>
              </a:rPr>
              <a:t>3.Phân tích và xây dựng mô hình dự đoán thị phần</a:t>
            </a:r>
          </a:p>
        </p:txBody>
      </p:sp>
      <p:sp>
        <p:nvSpPr>
          <p:cNvPr name="TextBox 9" id="9"/>
          <p:cNvSpPr txBox="true"/>
          <p:nvPr/>
        </p:nvSpPr>
        <p:spPr>
          <a:xfrm rot="0">
            <a:off x="17412416" y="9255216"/>
            <a:ext cx="539800" cy="797560"/>
          </a:xfrm>
          <a:prstGeom prst="rect">
            <a:avLst/>
          </a:prstGeom>
        </p:spPr>
        <p:txBody>
          <a:bodyPr anchor="t" rtlCol="false" tIns="0" lIns="0" bIns="0" rIns="0">
            <a:spAutoFit/>
          </a:bodyPr>
          <a:lstStyle/>
          <a:p>
            <a:pPr algn="ctr">
              <a:lnSpc>
                <a:spcPts val="6439"/>
              </a:lnSpc>
              <a:spcBef>
                <a:spcPct val="0"/>
              </a:spcBef>
            </a:pPr>
            <a:r>
              <a:rPr lang="en-US" b="true" sz="4599" spc="-285">
                <a:solidFill>
                  <a:srgbClr val="000000"/>
                </a:solidFill>
                <a:latin typeface="Rokkitt Bold"/>
                <a:ea typeface="Rokkitt Bold"/>
                <a:cs typeface="Rokkitt Bold"/>
                <a:sym typeface="Rokkitt Bold"/>
              </a:rPr>
              <a:t>33</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155639">
            <a:off x="-798290" y="-1613817"/>
            <a:ext cx="19884580" cy="13514634"/>
          </a:xfrm>
          <a:custGeom>
            <a:avLst/>
            <a:gdLst/>
            <a:ahLst/>
            <a:cxnLst/>
            <a:rect r="r" b="b" t="t" l="l"/>
            <a:pathLst>
              <a:path h="13514634" w="19884580">
                <a:moveTo>
                  <a:pt x="19884580" y="10106824"/>
                </a:moveTo>
                <a:lnTo>
                  <a:pt x="1916893" y="13514634"/>
                </a:lnTo>
                <a:lnTo>
                  <a:pt x="0" y="3407810"/>
                </a:lnTo>
                <a:lnTo>
                  <a:pt x="17967687" y="0"/>
                </a:lnTo>
                <a:lnTo>
                  <a:pt x="19884580" y="10106824"/>
                </a:lnTo>
                <a:close/>
              </a:path>
            </a:pathLst>
          </a:custGeom>
          <a:blipFill>
            <a:blip r:embed="rId2"/>
            <a:stretch>
              <a:fillRect l="0" t="-12807" r="0" b="-12807"/>
            </a:stretch>
          </a:blipFill>
        </p:spPr>
      </p:sp>
      <p:sp>
        <p:nvSpPr>
          <p:cNvPr name="Freeform 3" id="3"/>
          <p:cNvSpPr/>
          <p:nvPr/>
        </p:nvSpPr>
        <p:spPr>
          <a:xfrm flipH="false" flipV="false" rot="-10466781">
            <a:off x="13656738" y="-527743"/>
            <a:ext cx="4969396" cy="4342010"/>
          </a:xfrm>
          <a:custGeom>
            <a:avLst/>
            <a:gdLst/>
            <a:ahLst/>
            <a:cxnLst/>
            <a:rect r="r" b="b" t="t" l="l"/>
            <a:pathLst>
              <a:path h="4342010" w="4969396">
                <a:moveTo>
                  <a:pt x="0" y="0"/>
                </a:moveTo>
                <a:lnTo>
                  <a:pt x="4969396" y="0"/>
                </a:lnTo>
                <a:lnTo>
                  <a:pt x="4969396" y="4342010"/>
                </a:lnTo>
                <a:lnTo>
                  <a:pt x="0" y="43420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86234" y="9080045"/>
            <a:ext cx="1153127" cy="1153127"/>
          </a:xfrm>
          <a:custGeom>
            <a:avLst/>
            <a:gdLst/>
            <a:ahLst/>
            <a:cxnLst/>
            <a:rect r="r" b="b" t="t" l="l"/>
            <a:pathLst>
              <a:path h="1153127" w="1153127">
                <a:moveTo>
                  <a:pt x="0" y="0"/>
                </a:moveTo>
                <a:lnTo>
                  <a:pt x="1153127" y="0"/>
                </a:lnTo>
                <a:lnTo>
                  <a:pt x="1153127" y="1153127"/>
                </a:lnTo>
                <a:lnTo>
                  <a:pt x="0" y="11531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5248986" y="9026217"/>
            <a:ext cx="1260783" cy="1260783"/>
          </a:xfrm>
          <a:custGeom>
            <a:avLst/>
            <a:gdLst/>
            <a:ahLst/>
            <a:cxnLst/>
            <a:rect r="r" b="b" t="t" l="l"/>
            <a:pathLst>
              <a:path h="1260783" w="1260783">
                <a:moveTo>
                  <a:pt x="0" y="0"/>
                </a:moveTo>
                <a:lnTo>
                  <a:pt x="1260783" y="0"/>
                </a:lnTo>
                <a:lnTo>
                  <a:pt x="1260783" y="1260783"/>
                </a:lnTo>
                <a:lnTo>
                  <a:pt x="0" y="12607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0973525" y="1747320"/>
            <a:ext cx="6999220" cy="5917470"/>
          </a:xfrm>
          <a:custGeom>
            <a:avLst/>
            <a:gdLst/>
            <a:ahLst/>
            <a:cxnLst/>
            <a:rect r="r" b="b" t="t" l="l"/>
            <a:pathLst>
              <a:path h="5917470" w="6999220">
                <a:moveTo>
                  <a:pt x="0" y="0"/>
                </a:moveTo>
                <a:lnTo>
                  <a:pt x="6999221" y="0"/>
                </a:lnTo>
                <a:lnTo>
                  <a:pt x="6999221" y="5917471"/>
                </a:lnTo>
                <a:lnTo>
                  <a:pt x="0" y="5917471"/>
                </a:lnTo>
                <a:lnTo>
                  <a:pt x="0" y="0"/>
                </a:lnTo>
                <a:close/>
              </a:path>
            </a:pathLst>
          </a:custGeom>
          <a:blipFill>
            <a:blip r:embed="rId7"/>
            <a:stretch>
              <a:fillRect l="0" t="-304" r="0" b="-304"/>
            </a:stretch>
          </a:blipFill>
        </p:spPr>
      </p:sp>
      <p:sp>
        <p:nvSpPr>
          <p:cNvPr name="TextBox 7" id="7"/>
          <p:cNvSpPr txBox="true"/>
          <p:nvPr/>
        </p:nvSpPr>
        <p:spPr>
          <a:xfrm rot="0">
            <a:off x="1028700" y="2976726"/>
            <a:ext cx="9839428" cy="3777615"/>
          </a:xfrm>
          <a:prstGeom prst="rect">
            <a:avLst/>
          </a:prstGeom>
        </p:spPr>
        <p:txBody>
          <a:bodyPr anchor="t" rtlCol="false" tIns="0" lIns="0" bIns="0" rIns="0">
            <a:spAutoFit/>
          </a:bodyPr>
          <a:lstStyle/>
          <a:p>
            <a:pPr algn="l">
              <a:lnSpc>
                <a:spcPts val="4320"/>
              </a:lnSpc>
            </a:pPr>
            <a:r>
              <a:rPr lang="en-US" sz="2700" spc="-167" b="true">
                <a:solidFill>
                  <a:srgbClr val="000000"/>
                </a:solidFill>
                <a:latin typeface="Rokkitt Bold"/>
                <a:ea typeface="Rokkitt Bold"/>
                <a:cs typeface="Rokkitt Bold"/>
                <a:sym typeface="Rokkitt Bold"/>
              </a:rPr>
              <a:t>Phân tích Feature Importance:</a:t>
            </a:r>
          </a:p>
          <a:p>
            <a:pPr algn="l" marL="582930" indent="-291465" lvl="1">
              <a:lnSpc>
                <a:spcPts val="4320"/>
              </a:lnSpc>
              <a:buFont typeface="Arial"/>
              <a:buChar char="•"/>
            </a:pPr>
            <a:r>
              <a:rPr lang="en-US" sz="2700" spc="-167">
                <a:solidFill>
                  <a:srgbClr val="000000"/>
                </a:solidFill>
                <a:latin typeface="Rokkitt"/>
                <a:ea typeface="Rokkitt"/>
                <a:cs typeface="Rokkitt"/>
                <a:sym typeface="Rokkitt"/>
              </a:rPr>
              <a:t>lf_ms (66.9%): Thị phần của hãng giá rẻ là yếu tố quyết định nhất</a:t>
            </a:r>
          </a:p>
          <a:p>
            <a:pPr algn="l" marL="582930" indent="-291465" lvl="1">
              <a:lnSpc>
                <a:spcPts val="4320"/>
              </a:lnSpc>
              <a:buFont typeface="Arial"/>
              <a:buChar char="•"/>
            </a:pPr>
            <a:r>
              <a:rPr lang="en-US" sz="2700" spc="-167">
                <a:solidFill>
                  <a:srgbClr val="000000"/>
                </a:solidFill>
                <a:latin typeface="Rokkitt"/>
                <a:ea typeface="Rokkitt"/>
                <a:cs typeface="Rokkitt"/>
                <a:sym typeface="Rokkitt"/>
              </a:rPr>
              <a:t>fa</a:t>
            </a:r>
            <a:r>
              <a:rPr lang="en-US" sz="2700" spc="-167">
                <a:solidFill>
                  <a:srgbClr val="000000"/>
                </a:solidFill>
                <a:latin typeface="Rokkitt"/>
                <a:ea typeface="Rokkitt"/>
                <a:cs typeface="Rokkitt"/>
                <a:sym typeface="Rokkitt"/>
              </a:rPr>
              <a:t>re_difference (13.6%): Chênh lệch giá giữa hãng lớn và giá rẻ</a:t>
            </a:r>
          </a:p>
          <a:p>
            <a:pPr algn="l" marL="582930" indent="-291465" lvl="1">
              <a:lnSpc>
                <a:spcPts val="4320"/>
              </a:lnSpc>
              <a:buFont typeface="Arial"/>
              <a:buChar char="•"/>
            </a:pPr>
            <a:r>
              <a:rPr lang="en-US" sz="2700" spc="-167">
                <a:solidFill>
                  <a:srgbClr val="000000"/>
                </a:solidFill>
                <a:latin typeface="Rokkitt"/>
                <a:ea typeface="Rokkitt"/>
                <a:cs typeface="Rokkitt"/>
                <a:sym typeface="Rokkitt"/>
              </a:rPr>
              <a:t>nsmiles (6.4%): Khoảng cách bay có tác động đáng kể</a:t>
            </a:r>
          </a:p>
          <a:p>
            <a:pPr algn="l" marL="582930" indent="-291465" lvl="1">
              <a:lnSpc>
                <a:spcPts val="4320"/>
              </a:lnSpc>
              <a:buFont typeface="Arial"/>
              <a:buChar char="•"/>
            </a:pPr>
            <a:r>
              <a:rPr lang="en-US" sz="2700" spc="-167">
                <a:solidFill>
                  <a:srgbClr val="000000"/>
                </a:solidFill>
                <a:latin typeface="Rokkitt"/>
                <a:ea typeface="Rokkitt"/>
                <a:cs typeface="Rokkitt"/>
                <a:sym typeface="Rokkitt"/>
              </a:rPr>
              <a:t>fare_per_mile (3.5%): Giá vé trên mỗi dặm</a:t>
            </a:r>
          </a:p>
          <a:p>
            <a:pPr algn="l" marL="582930" indent="-291465" lvl="1">
              <a:lnSpc>
                <a:spcPts val="4320"/>
              </a:lnSpc>
              <a:buFont typeface="Arial"/>
              <a:buChar char="•"/>
            </a:pPr>
            <a:r>
              <a:rPr lang="en-US" sz="2700" spc="-167">
                <a:solidFill>
                  <a:srgbClr val="000000"/>
                </a:solidFill>
                <a:latin typeface="Rokkitt"/>
                <a:ea typeface="Rokkitt"/>
                <a:cs typeface="Rokkitt"/>
                <a:sym typeface="Rokkitt"/>
              </a:rPr>
              <a:t>Các yếu tố khác: revenue, passengers, carrier information có tác động nhỏ</a:t>
            </a:r>
          </a:p>
          <a:p>
            <a:pPr algn="l">
              <a:lnSpc>
                <a:spcPts val="4320"/>
              </a:lnSpc>
            </a:pPr>
          </a:p>
        </p:txBody>
      </p:sp>
      <p:sp>
        <p:nvSpPr>
          <p:cNvPr name="TextBox 8" id="8"/>
          <p:cNvSpPr txBox="true"/>
          <p:nvPr/>
        </p:nvSpPr>
        <p:spPr>
          <a:xfrm rot="0">
            <a:off x="817814" y="21590"/>
            <a:ext cx="17281932" cy="797560"/>
          </a:xfrm>
          <a:prstGeom prst="rect">
            <a:avLst/>
          </a:prstGeom>
        </p:spPr>
        <p:txBody>
          <a:bodyPr anchor="t" rtlCol="false" tIns="0" lIns="0" bIns="0" rIns="0">
            <a:spAutoFit/>
          </a:bodyPr>
          <a:lstStyle/>
          <a:p>
            <a:pPr algn="l">
              <a:lnSpc>
                <a:spcPts val="6439"/>
              </a:lnSpc>
              <a:spcBef>
                <a:spcPct val="0"/>
              </a:spcBef>
            </a:pPr>
            <a:r>
              <a:rPr lang="en-US" b="true" sz="4599" spc="-285">
                <a:solidFill>
                  <a:srgbClr val="000000"/>
                </a:solidFill>
                <a:latin typeface="Rokkitt Bold"/>
                <a:ea typeface="Rokkitt Bold"/>
                <a:cs typeface="Rokkitt Bold"/>
                <a:sym typeface="Rokkitt Bold"/>
              </a:rPr>
              <a:t>3.Phân tích và xây dựng mô hình dự đoán thị phần</a:t>
            </a:r>
          </a:p>
        </p:txBody>
      </p:sp>
      <p:sp>
        <p:nvSpPr>
          <p:cNvPr name="TextBox 9" id="9"/>
          <p:cNvSpPr txBox="true"/>
          <p:nvPr/>
        </p:nvSpPr>
        <p:spPr>
          <a:xfrm rot="0">
            <a:off x="17412118" y="9255216"/>
            <a:ext cx="540395" cy="797560"/>
          </a:xfrm>
          <a:prstGeom prst="rect">
            <a:avLst/>
          </a:prstGeom>
        </p:spPr>
        <p:txBody>
          <a:bodyPr anchor="t" rtlCol="false" tIns="0" lIns="0" bIns="0" rIns="0">
            <a:spAutoFit/>
          </a:bodyPr>
          <a:lstStyle/>
          <a:p>
            <a:pPr algn="ctr">
              <a:lnSpc>
                <a:spcPts val="6439"/>
              </a:lnSpc>
              <a:spcBef>
                <a:spcPct val="0"/>
              </a:spcBef>
            </a:pPr>
            <a:r>
              <a:rPr lang="en-US" b="true" sz="4599" spc="-285">
                <a:solidFill>
                  <a:srgbClr val="000000"/>
                </a:solidFill>
                <a:latin typeface="Rokkitt Bold"/>
                <a:ea typeface="Rokkitt Bold"/>
                <a:cs typeface="Rokkitt Bold"/>
                <a:sym typeface="Rokkitt Bold"/>
              </a:rPr>
              <a:t>34</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155639">
            <a:off x="-798290" y="-1613817"/>
            <a:ext cx="19884580" cy="13514634"/>
          </a:xfrm>
          <a:custGeom>
            <a:avLst/>
            <a:gdLst/>
            <a:ahLst/>
            <a:cxnLst/>
            <a:rect r="r" b="b" t="t" l="l"/>
            <a:pathLst>
              <a:path h="13514634" w="19884580">
                <a:moveTo>
                  <a:pt x="19884580" y="10106824"/>
                </a:moveTo>
                <a:lnTo>
                  <a:pt x="1916893" y="13514634"/>
                </a:lnTo>
                <a:lnTo>
                  <a:pt x="0" y="3407810"/>
                </a:lnTo>
                <a:lnTo>
                  <a:pt x="17967687" y="0"/>
                </a:lnTo>
                <a:lnTo>
                  <a:pt x="19884580" y="10106824"/>
                </a:lnTo>
                <a:close/>
              </a:path>
            </a:pathLst>
          </a:custGeom>
          <a:blipFill>
            <a:blip r:embed="rId2"/>
            <a:stretch>
              <a:fillRect l="0" t="-12807" r="0" b="-12807"/>
            </a:stretch>
          </a:blipFill>
        </p:spPr>
      </p:sp>
      <p:sp>
        <p:nvSpPr>
          <p:cNvPr name="Freeform 3" id="3"/>
          <p:cNvSpPr/>
          <p:nvPr/>
        </p:nvSpPr>
        <p:spPr>
          <a:xfrm flipH="false" flipV="false" rot="-10466781">
            <a:off x="13656738" y="-527743"/>
            <a:ext cx="4969396" cy="4342010"/>
          </a:xfrm>
          <a:custGeom>
            <a:avLst/>
            <a:gdLst/>
            <a:ahLst/>
            <a:cxnLst/>
            <a:rect r="r" b="b" t="t" l="l"/>
            <a:pathLst>
              <a:path h="4342010" w="4969396">
                <a:moveTo>
                  <a:pt x="0" y="0"/>
                </a:moveTo>
                <a:lnTo>
                  <a:pt x="4969396" y="0"/>
                </a:lnTo>
                <a:lnTo>
                  <a:pt x="4969396" y="4342010"/>
                </a:lnTo>
                <a:lnTo>
                  <a:pt x="0" y="43420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86234" y="9080045"/>
            <a:ext cx="1153127" cy="1153127"/>
          </a:xfrm>
          <a:custGeom>
            <a:avLst/>
            <a:gdLst/>
            <a:ahLst/>
            <a:cxnLst/>
            <a:rect r="r" b="b" t="t" l="l"/>
            <a:pathLst>
              <a:path h="1153127" w="1153127">
                <a:moveTo>
                  <a:pt x="0" y="0"/>
                </a:moveTo>
                <a:lnTo>
                  <a:pt x="1153127" y="0"/>
                </a:lnTo>
                <a:lnTo>
                  <a:pt x="1153127" y="1153127"/>
                </a:lnTo>
                <a:lnTo>
                  <a:pt x="0" y="11531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5248986" y="9026217"/>
            <a:ext cx="1260783" cy="1260783"/>
          </a:xfrm>
          <a:custGeom>
            <a:avLst/>
            <a:gdLst/>
            <a:ahLst/>
            <a:cxnLst/>
            <a:rect r="r" b="b" t="t" l="l"/>
            <a:pathLst>
              <a:path h="1260783" w="1260783">
                <a:moveTo>
                  <a:pt x="0" y="0"/>
                </a:moveTo>
                <a:lnTo>
                  <a:pt x="1260783" y="0"/>
                </a:lnTo>
                <a:lnTo>
                  <a:pt x="1260783" y="1260783"/>
                </a:lnTo>
                <a:lnTo>
                  <a:pt x="0" y="12607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465564" y="914400"/>
            <a:ext cx="15356873" cy="520065"/>
          </a:xfrm>
          <a:prstGeom prst="rect">
            <a:avLst/>
          </a:prstGeom>
        </p:spPr>
        <p:txBody>
          <a:bodyPr anchor="t" rtlCol="false" tIns="0" lIns="0" bIns="0" rIns="0">
            <a:spAutoFit/>
          </a:bodyPr>
          <a:lstStyle/>
          <a:p>
            <a:pPr algn="l">
              <a:lnSpc>
                <a:spcPts val="4320"/>
              </a:lnSpc>
            </a:pPr>
            <a:r>
              <a:rPr lang="en-US" sz="2700" spc="-167" b="true">
                <a:solidFill>
                  <a:srgbClr val="000000"/>
                </a:solidFill>
                <a:latin typeface="Rokkitt Bold"/>
                <a:ea typeface="Rokkitt Bold"/>
                <a:cs typeface="Rokkitt Bold"/>
                <a:sym typeface="Rokkitt Bold"/>
              </a:rPr>
              <a:t>Với kết quả sơ bộ trên thì mục tiêu tiếp theo của phần này :</a:t>
            </a:r>
          </a:p>
        </p:txBody>
      </p:sp>
      <p:sp>
        <p:nvSpPr>
          <p:cNvPr name="TextBox 7" id="7"/>
          <p:cNvSpPr txBox="true"/>
          <p:nvPr/>
        </p:nvSpPr>
        <p:spPr>
          <a:xfrm rot="0">
            <a:off x="817814" y="21590"/>
            <a:ext cx="17281932" cy="797560"/>
          </a:xfrm>
          <a:prstGeom prst="rect">
            <a:avLst/>
          </a:prstGeom>
        </p:spPr>
        <p:txBody>
          <a:bodyPr anchor="t" rtlCol="false" tIns="0" lIns="0" bIns="0" rIns="0">
            <a:spAutoFit/>
          </a:bodyPr>
          <a:lstStyle/>
          <a:p>
            <a:pPr algn="l">
              <a:lnSpc>
                <a:spcPts val="6439"/>
              </a:lnSpc>
              <a:spcBef>
                <a:spcPct val="0"/>
              </a:spcBef>
            </a:pPr>
            <a:r>
              <a:rPr lang="en-US" b="true" sz="4599" spc="-285">
                <a:solidFill>
                  <a:srgbClr val="000000"/>
                </a:solidFill>
                <a:latin typeface="Rokkitt Bold"/>
                <a:ea typeface="Rokkitt Bold"/>
                <a:cs typeface="Rokkitt Bold"/>
                <a:sym typeface="Rokkitt Bold"/>
              </a:rPr>
              <a:t>3.Phân tích và xây dựng mô hình dự đoán thị phần</a:t>
            </a:r>
          </a:p>
        </p:txBody>
      </p:sp>
      <p:sp>
        <p:nvSpPr>
          <p:cNvPr name="TextBox 8" id="8"/>
          <p:cNvSpPr txBox="true"/>
          <p:nvPr/>
        </p:nvSpPr>
        <p:spPr>
          <a:xfrm rot="0">
            <a:off x="1902427" y="4380416"/>
            <a:ext cx="15356873" cy="3234690"/>
          </a:xfrm>
          <a:prstGeom prst="rect">
            <a:avLst/>
          </a:prstGeom>
        </p:spPr>
        <p:txBody>
          <a:bodyPr anchor="t" rtlCol="false" tIns="0" lIns="0" bIns="0" rIns="0">
            <a:spAutoFit/>
          </a:bodyPr>
          <a:lstStyle/>
          <a:p>
            <a:pPr algn="l">
              <a:lnSpc>
                <a:spcPts val="4320"/>
              </a:lnSpc>
            </a:pPr>
            <a:r>
              <a:rPr lang="en-US" sz="2700" spc="-167">
                <a:solidFill>
                  <a:srgbClr val="000000"/>
                </a:solidFill>
                <a:latin typeface="Rokkitt"/>
                <a:ea typeface="Rokkitt"/>
                <a:cs typeface="Rokkitt"/>
                <a:sym typeface="Rokkitt"/>
              </a:rPr>
              <a:t>Feature Engineering nâng cao:</a:t>
            </a:r>
          </a:p>
          <a:p>
            <a:pPr algn="l" marL="582930" indent="-291465" lvl="1">
              <a:lnSpc>
                <a:spcPts val="4320"/>
              </a:lnSpc>
              <a:buFont typeface="Arial"/>
              <a:buChar char="•"/>
            </a:pPr>
            <a:r>
              <a:rPr lang="en-US" sz="2700" spc="-167">
                <a:solidFill>
                  <a:srgbClr val="000000"/>
                </a:solidFill>
                <a:latin typeface="Rokkitt"/>
                <a:ea typeface="Rokkitt"/>
                <a:cs typeface="Rokkitt"/>
                <a:sym typeface="Rokkitt"/>
              </a:rPr>
              <a:t>Tempor</a:t>
            </a:r>
            <a:r>
              <a:rPr lang="en-US" sz="2700" spc="-167">
                <a:solidFill>
                  <a:srgbClr val="000000"/>
                </a:solidFill>
                <a:latin typeface="Rokkitt"/>
                <a:ea typeface="Rokkitt"/>
                <a:cs typeface="Rokkitt"/>
                <a:sym typeface="Rokkitt"/>
              </a:rPr>
              <a:t>al fe</a:t>
            </a:r>
            <a:r>
              <a:rPr lang="en-US" sz="2700" spc="-167">
                <a:solidFill>
                  <a:srgbClr val="000000"/>
                </a:solidFill>
                <a:latin typeface="Rokkitt"/>
                <a:ea typeface="Rokkitt"/>
                <a:cs typeface="Rokkitt"/>
                <a:sym typeface="Rokkitt"/>
              </a:rPr>
              <a:t>atures: Phân tích xu hướng theo thời gian (Year, quarter)</a:t>
            </a:r>
          </a:p>
          <a:p>
            <a:pPr algn="l" marL="582930" indent="-291465" lvl="1">
              <a:lnSpc>
                <a:spcPts val="4320"/>
              </a:lnSpc>
              <a:buFont typeface="Arial"/>
              <a:buChar char="•"/>
            </a:pPr>
            <a:r>
              <a:rPr lang="en-US" sz="2700" spc="-167">
                <a:solidFill>
                  <a:srgbClr val="000000"/>
                </a:solidFill>
                <a:latin typeface="Rokkitt"/>
                <a:ea typeface="Rokkitt"/>
                <a:cs typeface="Rokkitt"/>
                <a:sym typeface="Rokkitt"/>
              </a:rPr>
              <a:t>Geographic features: Tạo features dựa trên vị trí địa lý của các thành phố</a:t>
            </a:r>
          </a:p>
          <a:p>
            <a:pPr algn="l" marL="582930" indent="-291465" lvl="1">
              <a:lnSpc>
                <a:spcPts val="4320"/>
              </a:lnSpc>
              <a:buFont typeface="Arial"/>
              <a:buChar char="•"/>
            </a:pPr>
            <a:r>
              <a:rPr lang="en-US" sz="2700" spc="-167">
                <a:solidFill>
                  <a:srgbClr val="000000"/>
                </a:solidFill>
                <a:latin typeface="Rokkitt"/>
                <a:ea typeface="Rokkitt"/>
                <a:cs typeface="Rokkitt"/>
                <a:sym typeface="Rokkitt"/>
              </a:rPr>
              <a:t>Competition features: Tạo features về mức độ cạnh tranh trên từng route</a:t>
            </a:r>
          </a:p>
          <a:p>
            <a:pPr algn="l" marL="582930" indent="-291465" lvl="1">
              <a:lnSpc>
                <a:spcPts val="4320"/>
              </a:lnSpc>
              <a:buFont typeface="Arial"/>
              <a:buChar char="•"/>
            </a:pPr>
            <a:r>
              <a:rPr lang="en-US" sz="2700" spc="-167">
                <a:solidFill>
                  <a:srgbClr val="000000"/>
                </a:solidFill>
                <a:latin typeface="Rokkitt"/>
                <a:ea typeface="Rokkitt"/>
                <a:cs typeface="Rokkitt"/>
                <a:sym typeface="Rokkitt"/>
              </a:rPr>
              <a:t>Seasonal features: Phân tích tác động của mùa vụ đến thị phần</a:t>
            </a:r>
          </a:p>
          <a:p>
            <a:pPr algn="l">
              <a:lnSpc>
                <a:spcPts val="4320"/>
              </a:lnSpc>
            </a:pPr>
          </a:p>
        </p:txBody>
      </p:sp>
      <p:sp>
        <p:nvSpPr>
          <p:cNvPr name="TextBox 9" id="9"/>
          <p:cNvSpPr txBox="true"/>
          <p:nvPr/>
        </p:nvSpPr>
        <p:spPr>
          <a:xfrm rot="0">
            <a:off x="1902427" y="1687994"/>
            <a:ext cx="15356873" cy="2691765"/>
          </a:xfrm>
          <a:prstGeom prst="rect">
            <a:avLst/>
          </a:prstGeom>
        </p:spPr>
        <p:txBody>
          <a:bodyPr anchor="t" rtlCol="false" tIns="0" lIns="0" bIns="0" rIns="0">
            <a:spAutoFit/>
          </a:bodyPr>
          <a:lstStyle/>
          <a:p>
            <a:pPr algn="l">
              <a:lnSpc>
                <a:spcPts val="4320"/>
              </a:lnSpc>
            </a:pPr>
            <a:r>
              <a:rPr lang="en-US" sz="2700" spc="-167">
                <a:solidFill>
                  <a:srgbClr val="000000"/>
                </a:solidFill>
                <a:latin typeface="Rokkitt"/>
                <a:ea typeface="Rokkitt"/>
                <a:cs typeface="Rokkitt"/>
                <a:sym typeface="Rokkitt"/>
              </a:rPr>
              <a:t>Cải thiện mô hình:</a:t>
            </a:r>
          </a:p>
          <a:p>
            <a:pPr algn="l" marL="582930" indent="-291465" lvl="1">
              <a:lnSpc>
                <a:spcPts val="4320"/>
              </a:lnSpc>
              <a:buFont typeface="Arial"/>
              <a:buChar char="•"/>
            </a:pPr>
            <a:r>
              <a:rPr lang="en-US" sz="2700" spc="-167">
                <a:solidFill>
                  <a:srgbClr val="000000"/>
                </a:solidFill>
                <a:latin typeface="Rokkitt"/>
                <a:ea typeface="Rokkitt"/>
                <a:cs typeface="Rokkitt"/>
                <a:sym typeface="Rokkitt"/>
              </a:rPr>
              <a:t>Thử nghiệm thêm các mô hình khác: XGBoost, LightGBM, Neural Networks để so sánh hiệu suất</a:t>
            </a:r>
          </a:p>
          <a:p>
            <a:pPr algn="l" marL="582930" indent="-291465" lvl="1">
              <a:lnSpc>
                <a:spcPts val="4320"/>
              </a:lnSpc>
              <a:buFont typeface="Arial"/>
              <a:buChar char="•"/>
            </a:pPr>
            <a:r>
              <a:rPr lang="en-US" sz="2700" spc="-167">
                <a:solidFill>
                  <a:srgbClr val="000000"/>
                </a:solidFill>
                <a:latin typeface="Rokkitt"/>
                <a:ea typeface="Rokkitt"/>
                <a:cs typeface="Rokkitt"/>
                <a:sym typeface="Rokkitt"/>
              </a:rPr>
              <a:t>Ense</a:t>
            </a:r>
            <a:r>
              <a:rPr lang="en-US" sz="2700" spc="-167">
                <a:solidFill>
                  <a:srgbClr val="000000"/>
                </a:solidFill>
                <a:latin typeface="Rokkitt"/>
                <a:ea typeface="Rokkitt"/>
                <a:cs typeface="Rokkitt"/>
                <a:sym typeface="Rokkitt"/>
              </a:rPr>
              <a:t>mble methods: Kết hợp Random Forest và GBT để tạo ensemble model</a:t>
            </a:r>
          </a:p>
          <a:p>
            <a:pPr algn="l" marL="582930" indent="-291465" lvl="1">
              <a:lnSpc>
                <a:spcPts val="4320"/>
              </a:lnSpc>
              <a:buFont typeface="Arial"/>
              <a:buChar char="•"/>
            </a:pPr>
            <a:r>
              <a:rPr lang="en-US" sz="2700" spc="-167">
                <a:solidFill>
                  <a:srgbClr val="000000"/>
                </a:solidFill>
                <a:latin typeface="Rokkitt"/>
                <a:ea typeface="Rokkitt"/>
                <a:cs typeface="Rokkitt"/>
                <a:sym typeface="Rokkitt"/>
              </a:rPr>
              <a:t>Deep Learning: Thử nghiệm với Neural Networks cho các mối quan hệ phức tạp hơn</a:t>
            </a:r>
          </a:p>
          <a:p>
            <a:pPr algn="l">
              <a:lnSpc>
                <a:spcPts val="4320"/>
              </a:lnSpc>
            </a:pPr>
          </a:p>
        </p:txBody>
      </p:sp>
      <p:sp>
        <p:nvSpPr>
          <p:cNvPr name="TextBox 10" id="10"/>
          <p:cNvSpPr txBox="true"/>
          <p:nvPr/>
        </p:nvSpPr>
        <p:spPr>
          <a:xfrm rot="0">
            <a:off x="17408323" y="9255216"/>
            <a:ext cx="547985" cy="797560"/>
          </a:xfrm>
          <a:prstGeom prst="rect">
            <a:avLst/>
          </a:prstGeom>
        </p:spPr>
        <p:txBody>
          <a:bodyPr anchor="t" rtlCol="false" tIns="0" lIns="0" bIns="0" rIns="0">
            <a:spAutoFit/>
          </a:bodyPr>
          <a:lstStyle/>
          <a:p>
            <a:pPr algn="ctr">
              <a:lnSpc>
                <a:spcPts val="6439"/>
              </a:lnSpc>
              <a:spcBef>
                <a:spcPct val="0"/>
              </a:spcBef>
            </a:pPr>
            <a:r>
              <a:rPr lang="en-US" b="true" sz="4599" spc="-285">
                <a:solidFill>
                  <a:srgbClr val="000000"/>
                </a:solidFill>
                <a:latin typeface="Rokkitt Bold"/>
                <a:ea typeface="Rokkitt Bold"/>
                <a:cs typeface="Rokkitt Bold"/>
                <a:sym typeface="Rokkitt Bold"/>
              </a:rPr>
              <a:t>35</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155639">
            <a:off x="-798290" y="-1613817"/>
            <a:ext cx="19884580" cy="13514634"/>
          </a:xfrm>
          <a:custGeom>
            <a:avLst/>
            <a:gdLst/>
            <a:ahLst/>
            <a:cxnLst/>
            <a:rect r="r" b="b" t="t" l="l"/>
            <a:pathLst>
              <a:path h="13514634" w="19884580">
                <a:moveTo>
                  <a:pt x="19884580" y="10106824"/>
                </a:moveTo>
                <a:lnTo>
                  <a:pt x="1916893" y="13514634"/>
                </a:lnTo>
                <a:lnTo>
                  <a:pt x="0" y="3407810"/>
                </a:lnTo>
                <a:lnTo>
                  <a:pt x="17967687" y="0"/>
                </a:lnTo>
                <a:lnTo>
                  <a:pt x="19884580" y="10106824"/>
                </a:lnTo>
                <a:close/>
              </a:path>
            </a:pathLst>
          </a:custGeom>
          <a:blipFill>
            <a:blip r:embed="rId2"/>
            <a:stretch>
              <a:fillRect l="0" t="-12807" r="0" b="-12807"/>
            </a:stretch>
          </a:blipFill>
        </p:spPr>
      </p:sp>
      <p:sp>
        <p:nvSpPr>
          <p:cNvPr name="TextBox 3" id="3"/>
          <p:cNvSpPr txBox="true"/>
          <p:nvPr/>
        </p:nvSpPr>
        <p:spPr>
          <a:xfrm rot="0">
            <a:off x="3103737" y="3536315"/>
            <a:ext cx="12317203" cy="1607185"/>
          </a:xfrm>
          <a:prstGeom prst="rect">
            <a:avLst/>
          </a:prstGeom>
        </p:spPr>
        <p:txBody>
          <a:bodyPr anchor="t" rtlCol="false" tIns="0" lIns="0" bIns="0" rIns="0">
            <a:spAutoFit/>
          </a:bodyPr>
          <a:lstStyle/>
          <a:p>
            <a:pPr algn="ctr">
              <a:lnSpc>
                <a:spcPts val="6439"/>
              </a:lnSpc>
              <a:spcBef>
                <a:spcPct val="0"/>
              </a:spcBef>
            </a:pPr>
            <a:r>
              <a:rPr lang="en-US" b="true" sz="4599" spc="-285">
                <a:solidFill>
                  <a:srgbClr val="000000"/>
                </a:solidFill>
                <a:latin typeface="Rokkitt Bold"/>
                <a:ea typeface="Rokkitt Bold"/>
                <a:cs typeface="Rokkitt Bold"/>
                <a:sym typeface="Rokkitt Bold"/>
              </a:rPr>
              <a:t>Xây dựng mô hình phân loại tuyến bay theo tiềm năng phát triển</a:t>
            </a:r>
          </a:p>
        </p:txBody>
      </p:sp>
      <p:sp>
        <p:nvSpPr>
          <p:cNvPr name="TextBox 4" id="4"/>
          <p:cNvSpPr txBox="true"/>
          <p:nvPr/>
        </p:nvSpPr>
        <p:spPr>
          <a:xfrm rot="0">
            <a:off x="17408294" y="9255216"/>
            <a:ext cx="548045" cy="797560"/>
          </a:xfrm>
          <a:prstGeom prst="rect">
            <a:avLst/>
          </a:prstGeom>
        </p:spPr>
        <p:txBody>
          <a:bodyPr anchor="t" rtlCol="false" tIns="0" lIns="0" bIns="0" rIns="0">
            <a:spAutoFit/>
          </a:bodyPr>
          <a:lstStyle/>
          <a:p>
            <a:pPr algn="ctr">
              <a:lnSpc>
                <a:spcPts val="6439"/>
              </a:lnSpc>
              <a:spcBef>
                <a:spcPct val="0"/>
              </a:spcBef>
            </a:pPr>
            <a:r>
              <a:rPr lang="en-US" b="true" sz="4599" spc="-285">
                <a:solidFill>
                  <a:srgbClr val="000000"/>
                </a:solidFill>
                <a:latin typeface="Rokkitt Bold"/>
                <a:ea typeface="Rokkitt Bold"/>
                <a:cs typeface="Rokkitt Bold"/>
                <a:sym typeface="Rokkitt Bold"/>
              </a:rPr>
              <a:t>35</a:t>
            </a:r>
          </a:p>
        </p:txBody>
      </p:sp>
      <p:sp>
        <p:nvSpPr>
          <p:cNvPr name="TextBox 5" id="5"/>
          <p:cNvSpPr txBox="true"/>
          <p:nvPr/>
        </p:nvSpPr>
        <p:spPr>
          <a:xfrm rot="0">
            <a:off x="1181881" y="971550"/>
            <a:ext cx="17281932" cy="1073785"/>
          </a:xfrm>
          <a:prstGeom prst="rect">
            <a:avLst/>
          </a:prstGeom>
        </p:spPr>
        <p:txBody>
          <a:bodyPr anchor="t" rtlCol="false" tIns="0" lIns="0" bIns="0" rIns="0">
            <a:spAutoFit/>
          </a:bodyPr>
          <a:lstStyle/>
          <a:p>
            <a:pPr algn="l">
              <a:lnSpc>
                <a:spcPts val="4479"/>
              </a:lnSpc>
            </a:pPr>
            <a:r>
              <a:rPr lang="en-US" sz="3199" spc="-198" b="true">
                <a:solidFill>
                  <a:srgbClr val="000000"/>
                </a:solidFill>
                <a:latin typeface="Rokkitt Bold"/>
                <a:ea typeface="Rokkitt Bold"/>
                <a:cs typeface="Rokkitt Bold"/>
                <a:sym typeface="Rokkitt Bold"/>
              </a:rPr>
              <a:t>Thành viên 4 : Trương Trọng Đại Long</a:t>
            </a:r>
          </a:p>
          <a:p>
            <a:pPr algn="l">
              <a:lnSpc>
                <a:spcPts val="4200"/>
              </a:lnSpc>
              <a:spcBef>
                <a:spcPct val="0"/>
              </a:spcBef>
            </a:pP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155639">
            <a:off x="-798290" y="-1613817"/>
            <a:ext cx="19884580" cy="13514634"/>
          </a:xfrm>
          <a:custGeom>
            <a:avLst/>
            <a:gdLst/>
            <a:ahLst/>
            <a:cxnLst/>
            <a:rect r="r" b="b" t="t" l="l"/>
            <a:pathLst>
              <a:path h="13514634" w="19884580">
                <a:moveTo>
                  <a:pt x="19884580" y="10106824"/>
                </a:moveTo>
                <a:lnTo>
                  <a:pt x="1916893" y="13514634"/>
                </a:lnTo>
                <a:lnTo>
                  <a:pt x="0" y="3407810"/>
                </a:lnTo>
                <a:lnTo>
                  <a:pt x="17967687" y="0"/>
                </a:lnTo>
                <a:lnTo>
                  <a:pt x="19884580" y="10106824"/>
                </a:lnTo>
                <a:close/>
              </a:path>
            </a:pathLst>
          </a:custGeom>
          <a:blipFill>
            <a:blip r:embed="rId2"/>
            <a:stretch>
              <a:fillRect l="0" t="-12807" r="0" b="-12807"/>
            </a:stretch>
          </a:blipFill>
        </p:spPr>
      </p:sp>
      <p:sp>
        <p:nvSpPr>
          <p:cNvPr name="TextBox 3" id="3"/>
          <p:cNvSpPr txBox="true"/>
          <p:nvPr/>
        </p:nvSpPr>
        <p:spPr>
          <a:xfrm rot="0">
            <a:off x="1028700" y="914400"/>
            <a:ext cx="15356873" cy="5949315"/>
          </a:xfrm>
          <a:prstGeom prst="rect">
            <a:avLst/>
          </a:prstGeom>
        </p:spPr>
        <p:txBody>
          <a:bodyPr anchor="t" rtlCol="false" tIns="0" lIns="0" bIns="0" rIns="0">
            <a:spAutoFit/>
          </a:bodyPr>
          <a:lstStyle/>
          <a:p>
            <a:pPr algn="l">
              <a:lnSpc>
                <a:spcPts val="4320"/>
              </a:lnSpc>
            </a:pPr>
            <a:r>
              <a:rPr lang="en-US" sz="2700" spc="-167">
                <a:solidFill>
                  <a:srgbClr val="000000"/>
                </a:solidFill>
                <a:latin typeface="Rokkitt"/>
                <a:ea typeface="Rokkitt"/>
                <a:cs typeface="Rokkitt"/>
                <a:sym typeface="Rokkitt"/>
              </a:rPr>
              <a:t>I</a:t>
            </a:r>
            <a:r>
              <a:rPr lang="en-US" sz="2700" spc="-167" b="true">
                <a:solidFill>
                  <a:srgbClr val="000000"/>
                </a:solidFill>
                <a:latin typeface="Rokkitt Bold"/>
                <a:ea typeface="Rokkitt Bold"/>
                <a:cs typeface="Rokkitt Bold"/>
                <a:sym typeface="Rokkitt Bold"/>
              </a:rPr>
              <a:t>nput Feature :</a:t>
            </a:r>
          </a:p>
          <a:p>
            <a:pPr algn="l" marL="582930" indent="-291465" lvl="1">
              <a:lnSpc>
                <a:spcPts val="4320"/>
              </a:lnSpc>
              <a:buFont typeface="Arial"/>
              <a:buChar char="•"/>
            </a:pPr>
            <a:r>
              <a:rPr lang="en-US" sz="2700" spc="-167">
                <a:solidFill>
                  <a:srgbClr val="000000"/>
                </a:solidFill>
                <a:latin typeface="Rokkitt"/>
                <a:ea typeface="Rokkitt"/>
                <a:cs typeface="Rokkitt"/>
                <a:sym typeface="Rokkitt"/>
              </a:rPr>
              <a:t>passengers (Integer) :               Số lượng hành khách</a:t>
            </a:r>
          </a:p>
          <a:p>
            <a:pPr algn="l" marL="582930" indent="-291465" lvl="1">
              <a:lnSpc>
                <a:spcPts val="4320"/>
              </a:lnSpc>
              <a:buFont typeface="Arial"/>
              <a:buChar char="•"/>
            </a:pPr>
            <a:r>
              <a:rPr lang="en-US" sz="2700" spc="-167">
                <a:solidFill>
                  <a:srgbClr val="000000"/>
                </a:solidFill>
                <a:latin typeface="Rokkitt"/>
                <a:ea typeface="Rokkitt"/>
                <a:cs typeface="Rokkitt"/>
                <a:sym typeface="Rokkitt"/>
              </a:rPr>
              <a:t>fare (Double) :                          Giá vé trung bình</a:t>
            </a:r>
          </a:p>
          <a:p>
            <a:pPr algn="l" marL="582930" indent="-291465" lvl="1">
              <a:lnSpc>
                <a:spcPts val="4320"/>
              </a:lnSpc>
              <a:buFont typeface="Arial"/>
              <a:buChar char="•"/>
            </a:pPr>
            <a:r>
              <a:rPr lang="en-US" sz="2700" spc="-167">
                <a:solidFill>
                  <a:srgbClr val="000000"/>
                </a:solidFill>
                <a:latin typeface="Rokkitt"/>
                <a:ea typeface="Rokkitt"/>
                <a:cs typeface="Rokkitt"/>
                <a:sym typeface="Rokkitt"/>
              </a:rPr>
              <a:t>nsmi</a:t>
            </a:r>
            <a:r>
              <a:rPr lang="en-US" sz="2700" spc="-167">
                <a:solidFill>
                  <a:srgbClr val="000000"/>
                </a:solidFill>
                <a:latin typeface="Rokkitt"/>
                <a:ea typeface="Rokkitt"/>
                <a:cs typeface="Rokkitt"/>
                <a:sym typeface="Rokkitt"/>
              </a:rPr>
              <a:t>les (Integer) :                    Khoảng cách bay</a:t>
            </a:r>
          </a:p>
          <a:p>
            <a:pPr algn="l" marL="582930" indent="-291465" lvl="1">
              <a:lnSpc>
                <a:spcPts val="4320"/>
              </a:lnSpc>
              <a:buFont typeface="Arial"/>
              <a:buChar char="•"/>
            </a:pPr>
            <a:r>
              <a:rPr lang="en-US" sz="2700" spc="-167">
                <a:solidFill>
                  <a:srgbClr val="000000"/>
                </a:solidFill>
                <a:latin typeface="Rokkitt"/>
                <a:ea typeface="Rokkitt"/>
                <a:cs typeface="Rokkitt"/>
                <a:sym typeface="Rokkitt"/>
              </a:rPr>
              <a:t>l</a:t>
            </a:r>
            <a:r>
              <a:rPr lang="en-US" sz="2700" spc="-167">
                <a:solidFill>
                  <a:srgbClr val="000000"/>
                </a:solidFill>
                <a:latin typeface="Rokkitt"/>
                <a:ea typeface="Rokkitt"/>
                <a:cs typeface="Rokkitt"/>
                <a:sym typeface="Rokkitt"/>
              </a:rPr>
              <a:t>arge_ms (Double) :                  Thị phần hãng lớn</a:t>
            </a:r>
          </a:p>
          <a:p>
            <a:pPr algn="l" marL="582930" indent="-291465" lvl="1">
              <a:lnSpc>
                <a:spcPts val="4320"/>
              </a:lnSpc>
              <a:buFont typeface="Arial"/>
              <a:buChar char="•"/>
            </a:pPr>
            <a:r>
              <a:rPr lang="en-US" sz="2700" spc="-167">
                <a:solidFill>
                  <a:srgbClr val="000000"/>
                </a:solidFill>
                <a:latin typeface="Rokkitt"/>
                <a:ea typeface="Rokkitt"/>
                <a:cs typeface="Rokkitt"/>
                <a:sym typeface="Rokkitt"/>
              </a:rPr>
              <a:t>lf_ms (Double) :                       Thị phần hãng giá rẻ</a:t>
            </a:r>
          </a:p>
          <a:p>
            <a:pPr algn="l" marL="582930" indent="-291465" lvl="1">
              <a:lnSpc>
                <a:spcPts val="4320"/>
              </a:lnSpc>
              <a:buFont typeface="Arial"/>
              <a:buChar char="•"/>
            </a:pPr>
            <a:r>
              <a:rPr lang="en-US" sz="2700" spc="-167">
                <a:solidFill>
                  <a:srgbClr val="000000"/>
                </a:solidFill>
                <a:latin typeface="Rokkitt"/>
                <a:ea typeface="Rokkitt"/>
                <a:cs typeface="Rokkitt"/>
                <a:sym typeface="Rokkitt"/>
              </a:rPr>
              <a:t>fare_lg (Double) :                     Giá vé hãng lớn</a:t>
            </a:r>
          </a:p>
          <a:p>
            <a:pPr algn="l" marL="582930" indent="-291465" lvl="1">
              <a:lnSpc>
                <a:spcPts val="4320"/>
              </a:lnSpc>
              <a:buFont typeface="Arial"/>
              <a:buChar char="•"/>
            </a:pPr>
            <a:r>
              <a:rPr lang="en-US" sz="2700" spc="-167">
                <a:solidFill>
                  <a:srgbClr val="000000"/>
                </a:solidFill>
                <a:latin typeface="Rokkitt"/>
                <a:ea typeface="Rokkitt"/>
                <a:cs typeface="Rokkitt"/>
                <a:sym typeface="Rokkitt"/>
              </a:rPr>
              <a:t>fare_low (Double) :                   Giá vé hãng giá rẻ</a:t>
            </a:r>
          </a:p>
          <a:p>
            <a:pPr algn="l" marL="582930" indent="-291465" lvl="1">
              <a:lnSpc>
                <a:spcPts val="4320"/>
              </a:lnSpc>
              <a:buFont typeface="Arial"/>
              <a:buChar char="•"/>
            </a:pPr>
            <a:r>
              <a:rPr lang="en-US" sz="2700" spc="-167">
                <a:solidFill>
                  <a:srgbClr val="000000"/>
                </a:solidFill>
                <a:latin typeface="Rokkitt"/>
                <a:ea typeface="Rokkitt"/>
                <a:cs typeface="Rokkitt"/>
                <a:sym typeface="Rokkitt"/>
              </a:rPr>
              <a:t>growth_trend (Double) :           Xu hướng tăng trưởng </a:t>
            </a:r>
          </a:p>
          <a:p>
            <a:pPr algn="l">
              <a:lnSpc>
                <a:spcPts val="4320"/>
              </a:lnSpc>
            </a:pPr>
            <a:r>
              <a:rPr lang="en-US" sz="2700" spc="-167" b="true">
                <a:solidFill>
                  <a:srgbClr val="000000"/>
                </a:solidFill>
                <a:latin typeface="Rokkitt Bold"/>
                <a:ea typeface="Rokkitt Bold"/>
                <a:cs typeface="Rokkitt Bold"/>
                <a:sym typeface="Rokkitt Bold"/>
              </a:rPr>
              <a:t>Output:</a:t>
            </a:r>
          </a:p>
          <a:p>
            <a:pPr algn="l" marL="582930" indent="-291465" lvl="1">
              <a:lnSpc>
                <a:spcPts val="4320"/>
              </a:lnSpc>
              <a:buFont typeface="Arial"/>
              <a:buChar char="•"/>
            </a:pPr>
            <a:r>
              <a:rPr lang="en-US" sz="2700" spc="-167">
                <a:solidFill>
                  <a:srgbClr val="000000"/>
                </a:solidFill>
                <a:latin typeface="Rokkitt"/>
                <a:ea typeface="Rokkitt"/>
                <a:cs typeface="Rokkitt"/>
                <a:sym typeface="Rokkitt"/>
              </a:rPr>
              <a:t>potenti</a:t>
            </a:r>
            <a:r>
              <a:rPr lang="en-US" sz="2700" spc="-167">
                <a:solidFill>
                  <a:srgbClr val="000000"/>
                </a:solidFill>
                <a:latin typeface="Rokkitt"/>
                <a:ea typeface="Rokkitt"/>
                <a:cs typeface="Rokkitt"/>
                <a:sym typeface="Rokkitt"/>
              </a:rPr>
              <a:t>al_level_enhanced (String) :      Mức độ tiềm năng của tuyến bay (Cao, Trung Bình, Thấp)</a:t>
            </a:r>
          </a:p>
        </p:txBody>
      </p:sp>
      <p:sp>
        <p:nvSpPr>
          <p:cNvPr name="TextBox 4" id="4"/>
          <p:cNvSpPr txBox="true"/>
          <p:nvPr/>
        </p:nvSpPr>
        <p:spPr>
          <a:xfrm rot="0">
            <a:off x="1028700" y="7364627"/>
            <a:ext cx="5764768" cy="1893673"/>
          </a:xfrm>
          <a:prstGeom prst="rect">
            <a:avLst/>
          </a:prstGeom>
        </p:spPr>
        <p:txBody>
          <a:bodyPr anchor="t" rtlCol="false" tIns="0" lIns="0" bIns="0" rIns="0">
            <a:spAutoFit/>
          </a:bodyPr>
          <a:lstStyle/>
          <a:p>
            <a:pPr algn="l">
              <a:lnSpc>
                <a:spcPts val="3774"/>
              </a:lnSpc>
            </a:pPr>
            <a:r>
              <a:rPr lang="en-US" sz="2695" spc="-167" b="true">
                <a:solidFill>
                  <a:srgbClr val="000000"/>
                </a:solidFill>
                <a:latin typeface="Rokkitt Bold"/>
                <a:ea typeface="Rokkitt Bold"/>
                <a:cs typeface="Rokkitt Bold"/>
                <a:sym typeface="Rokkitt Bold"/>
              </a:rPr>
              <a:t>Cách đánh giá kết quả:</a:t>
            </a:r>
          </a:p>
          <a:p>
            <a:pPr algn="l" marL="582057" indent="-291029" lvl="1">
              <a:lnSpc>
                <a:spcPts val="3774"/>
              </a:lnSpc>
              <a:buFont typeface="Arial"/>
              <a:buChar char="•"/>
            </a:pPr>
            <a:r>
              <a:rPr lang="en-US" sz="2695" spc="-167">
                <a:solidFill>
                  <a:srgbClr val="000000"/>
                </a:solidFill>
                <a:latin typeface="Rokkitt"/>
                <a:ea typeface="Rokkitt"/>
                <a:cs typeface="Rokkitt"/>
                <a:sym typeface="Rokkitt"/>
              </a:rPr>
              <a:t>Chia dữ liệu theo tỉ lệ: 80% train / 20% test</a:t>
            </a:r>
          </a:p>
          <a:p>
            <a:pPr algn="l" marL="582057" indent="-291029" lvl="1">
              <a:lnSpc>
                <a:spcPts val="3774"/>
              </a:lnSpc>
              <a:buFont typeface="Arial"/>
              <a:buChar char="•"/>
            </a:pPr>
            <a:r>
              <a:rPr lang="en-US" sz="2695" spc="-167">
                <a:solidFill>
                  <a:srgbClr val="000000"/>
                </a:solidFill>
                <a:latin typeface="Rokkitt"/>
                <a:ea typeface="Rokkitt"/>
                <a:cs typeface="Rokkitt"/>
                <a:sym typeface="Rokkitt"/>
              </a:rPr>
              <a:t>Cross-Validation:</a:t>
            </a:r>
          </a:p>
          <a:p>
            <a:pPr algn="l">
              <a:lnSpc>
                <a:spcPts val="3774"/>
              </a:lnSpc>
              <a:spcBef>
                <a:spcPct val="0"/>
              </a:spcBef>
            </a:pPr>
          </a:p>
        </p:txBody>
      </p:sp>
      <p:sp>
        <p:nvSpPr>
          <p:cNvPr name="TextBox 5" id="5"/>
          <p:cNvSpPr txBox="true"/>
          <p:nvPr/>
        </p:nvSpPr>
        <p:spPr>
          <a:xfrm rot="0">
            <a:off x="817814" y="21590"/>
            <a:ext cx="17281932" cy="797560"/>
          </a:xfrm>
          <a:prstGeom prst="rect">
            <a:avLst/>
          </a:prstGeom>
        </p:spPr>
        <p:txBody>
          <a:bodyPr anchor="t" rtlCol="false" tIns="0" lIns="0" bIns="0" rIns="0">
            <a:spAutoFit/>
          </a:bodyPr>
          <a:lstStyle/>
          <a:p>
            <a:pPr algn="l">
              <a:lnSpc>
                <a:spcPts val="6439"/>
              </a:lnSpc>
              <a:spcBef>
                <a:spcPct val="0"/>
              </a:spcBef>
            </a:pPr>
            <a:r>
              <a:rPr lang="en-US" b="true" sz="4599" spc="-285">
                <a:solidFill>
                  <a:srgbClr val="000000"/>
                </a:solidFill>
                <a:latin typeface="Rokkitt Bold"/>
                <a:ea typeface="Rokkitt Bold"/>
                <a:cs typeface="Rokkitt Bold"/>
                <a:sym typeface="Rokkitt Bold"/>
              </a:rPr>
              <a:t>4.</a:t>
            </a:r>
            <a:r>
              <a:rPr lang="en-US" b="true" sz="4599" spc="-285">
                <a:solidFill>
                  <a:srgbClr val="000000"/>
                </a:solidFill>
                <a:latin typeface="Rokkitt Bold"/>
                <a:ea typeface="Rokkitt Bold"/>
                <a:cs typeface="Rokkitt Bold"/>
                <a:sym typeface="Rokkitt Bold"/>
              </a:rPr>
              <a:t>Xây dựng mô hình phân loại tuyến bay theo tiềm năng phát triển</a:t>
            </a:r>
          </a:p>
        </p:txBody>
      </p:sp>
      <p:sp>
        <p:nvSpPr>
          <p:cNvPr name="TextBox 6" id="6"/>
          <p:cNvSpPr txBox="true"/>
          <p:nvPr/>
        </p:nvSpPr>
        <p:spPr>
          <a:xfrm rot="0">
            <a:off x="8956229" y="7012723"/>
            <a:ext cx="7621850" cy="3798673"/>
          </a:xfrm>
          <a:prstGeom prst="rect">
            <a:avLst/>
          </a:prstGeom>
        </p:spPr>
        <p:txBody>
          <a:bodyPr anchor="t" rtlCol="false" tIns="0" lIns="0" bIns="0" rIns="0">
            <a:spAutoFit/>
          </a:bodyPr>
          <a:lstStyle/>
          <a:p>
            <a:pPr algn="l">
              <a:lnSpc>
                <a:spcPts val="3774"/>
              </a:lnSpc>
            </a:pPr>
            <a:r>
              <a:rPr lang="en-US" sz="2695" spc="-167" b="true">
                <a:solidFill>
                  <a:srgbClr val="000000"/>
                </a:solidFill>
                <a:latin typeface="Rokkitt Bold"/>
                <a:ea typeface="Rokkitt Bold"/>
                <a:cs typeface="Rokkitt Bold"/>
                <a:sym typeface="Rokkitt Bold"/>
              </a:rPr>
              <a:t>Các chỉ số đánh giá :</a:t>
            </a:r>
          </a:p>
          <a:p>
            <a:pPr algn="l" marL="582057" indent="-291029" lvl="1">
              <a:lnSpc>
                <a:spcPts val="3774"/>
              </a:lnSpc>
              <a:buFont typeface="Arial"/>
              <a:buChar char="•"/>
            </a:pPr>
            <a:r>
              <a:rPr lang="en-US" sz="2695" spc="-167">
                <a:solidFill>
                  <a:srgbClr val="000000"/>
                </a:solidFill>
                <a:latin typeface="Rokkitt"/>
                <a:ea typeface="Rokkitt"/>
                <a:cs typeface="Rokkitt"/>
                <a:sym typeface="Rokkitt"/>
              </a:rPr>
              <a:t>Accuracy : Độ chính xác </a:t>
            </a:r>
          </a:p>
          <a:p>
            <a:pPr algn="l" marL="582057" indent="-291029" lvl="1">
              <a:lnSpc>
                <a:spcPts val="3774"/>
              </a:lnSpc>
              <a:buFont typeface="Arial"/>
              <a:buChar char="•"/>
            </a:pPr>
            <a:r>
              <a:rPr lang="en-US" sz="2695" spc="-167">
                <a:solidFill>
                  <a:srgbClr val="000000"/>
                </a:solidFill>
                <a:latin typeface="Rokkitt"/>
                <a:ea typeface="Rokkitt"/>
                <a:cs typeface="Rokkitt"/>
                <a:sym typeface="Rokkitt"/>
              </a:rPr>
              <a:t>Precision : Độ chính xác dương</a:t>
            </a:r>
          </a:p>
          <a:p>
            <a:pPr algn="l" marL="582057" indent="-291029" lvl="1">
              <a:lnSpc>
                <a:spcPts val="3774"/>
              </a:lnSpc>
              <a:buFont typeface="Arial"/>
              <a:buChar char="•"/>
            </a:pPr>
            <a:r>
              <a:rPr lang="en-US" sz="2695" spc="-167">
                <a:solidFill>
                  <a:srgbClr val="000000"/>
                </a:solidFill>
                <a:latin typeface="Rokkitt"/>
                <a:ea typeface="Rokkitt"/>
                <a:cs typeface="Rokkitt"/>
                <a:sym typeface="Rokkitt"/>
              </a:rPr>
              <a:t>Recall : Độ bao phủ (Sensitivity)</a:t>
            </a:r>
          </a:p>
          <a:p>
            <a:pPr algn="l" marL="582057" indent="-291029" lvl="1">
              <a:lnSpc>
                <a:spcPts val="3774"/>
              </a:lnSpc>
              <a:buFont typeface="Arial"/>
              <a:buChar char="•"/>
            </a:pPr>
            <a:r>
              <a:rPr lang="en-US" sz="2695" spc="-167">
                <a:solidFill>
                  <a:srgbClr val="000000"/>
                </a:solidFill>
                <a:latin typeface="Rokkitt"/>
                <a:ea typeface="Rokkitt"/>
                <a:cs typeface="Rokkitt"/>
                <a:sym typeface="Rokkitt"/>
              </a:rPr>
              <a:t>F1-score : Trung bình điều hòa của Precision và Recall</a:t>
            </a:r>
          </a:p>
          <a:p>
            <a:pPr algn="l">
              <a:lnSpc>
                <a:spcPts val="3774"/>
              </a:lnSpc>
            </a:pPr>
          </a:p>
          <a:p>
            <a:pPr algn="l">
              <a:lnSpc>
                <a:spcPts val="3774"/>
              </a:lnSpc>
            </a:pPr>
          </a:p>
          <a:p>
            <a:pPr algn="l">
              <a:lnSpc>
                <a:spcPts val="3774"/>
              </a:lnSpc>
              <a:spcBef>
                <a:spcPct val="0"/>
              </a:spcBef>
            </a:pPr>
          </a:p>
        </p:txBody>
      </p:sp>
      <p:sp>
        <p:nvSpPr>
          <p:cNvPr name="TextBox 7" id="7"/>
          <p:cNvSpPr txBox="true"/>
          <p:nvPr/>
        </p:nvSpPr>
        <p:spPr>
          <a:xfrm rot="0">
            <a:off x="17415616" y="9255216"/>
            <a:ext cx="533400" cy="797560"/>
          </a:xfrm>
          <a:prstGeom prst="rect">
            <a:avLst/>
          </a:prstGeom>
        </p:spPr>
        <p:txBody>
          <a:bodyPr anchor="t" rtlCol="false" tIns="0" lIns="0" bIns="0" rIns="0">
            <a:spAutoFit/>
          </a:bodyPr>
          <a:lstStyle/>
          <a:p>
            <a:pPr algn="ctr">
              <a:lnSpc>
                <a:spcPts val="6439"/>
              </a:lnSpc>
              <a:spcBef>
                <a:spcPct val="0"/>
              </a:spcBef>
            </a:pPr>
            <a:r>
              <a:rPr lang="en-US" b="true" sz="4599" spc="-285">
                <a:solidFill>
                  <a:srgbClr val="000000"/>
                </a:solidFill>
                <a:latin typeface="Rokkitt Bold"/>
                <a:ea typeface="Rokkitt Bold"/>
                <a:cs typeface="Rokkitt Bold"/>
                <a:sym typeface="Rokkitt Bold"/>
              </a:rPr>
              <a:t>36</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155639">
            <a:off x="-798290" y="-1613817"/>
            <a:ext cx="19884580" cy="13514634"/>
          </a:xfrm>
          <a:custGeom>
            <a:avLst/>
            <a:gdLst/>
            <a:ahLst/>
            <a:cxnLst/>
            <a:rect r="r" b="b" t="t" l="l"/>
            <a:pathLst>
              <a:path h="13514634" w="19884580">
                <a:moveTo>
                  <a:pt x="19884580" y="10106824"/>
                </a:moveTo>
                <a:lnTo>
                  <a:pt x="1916893" y="13514634"/>
                </a:lnTo>
                <a:lnTo>
                  <a:pt x="0" y="3407810"/>
                </a:lnTo>
                <a:lnTo>
                  <a:pt x="17967687" y="0"/>
                </a:lnTo>
                <a:lnTo>
                  <a:pt x="19884580" y="10106824"/>
                </a:lnTo>
                <a:close/>
              </a:path>
            </a:pathLst>
          </a:custGeom>
          <a:blipFill>
            <a:blip r:embed="rId2"/>
            <a:stretch>
              <a:fillRect l="0" t="-12807" r="0" b="-12807"/>
            </a:stretch>
          </a:blipFill>
        </p:spPr>
      </p:sp>
      <p:sp>
        <p:nvSpPr>
          <p:cNvPr name="TextBox 3" id="3"/>
          <p:cNvSpPr txBox="true"/>
          <p:nvPr/>
        </p:nvSpPr>
        <p:spPr>
          <a:xfrm rot="0">
            <a:off x="1550966" y="1173482"/>
            <a:ext cx="15186067" cy="8561068"/>
          </a:xfrm>
          <a:prstGeom prst="rect">
            <a:avLst/>
          </a:prstGeom>
        </p:spPr>
        <p:txBody>
          <a:bodyPr anchor="t" rtlCol="false" tIns="0" lIns="0" bIns="0" rIns="0">
            <a:spAutoFit/>
          </a:bodyPr>
          <a:lstStyle/>
          <a:p>
            <a:pPr algn="l">
              <a:lnSpc>
                <a:spcPts val="3780"/>
              </a:lnSpc>
            </a:pPr>
            <a:r>
              <a:rPr lang="en-US" sz="2700" spc="-167">
                <a:solidFill>
                  <a:srgbClr val="000000"/>
                </a:solidFill>
                <a:latin typeface="Rokkitt"/>
                <a:ea typeface="Rokkitt"/>
                <a:cs typeface="Rokkitt"/>
                <a:sym typeface="Rokkitt"/>
              </a:rPr>
              <a:t>   </a:t>
            </a:r>
            <a:r>
              <a:rPr lang="en-US" sz="2700" spc="-167" b="true">
                <a:solidFill>
                  <a:srgbClr val="000000"/>
                </a:solidFill>
                <a:latin typeface="Rokkitt Bold"/>
                <a:ea typeface="Rokkitt Bold"/>
                <a:cs typeface="Rokkitt Bold"/>
                <a:sym typeface="Rokkitt Bold"/>
              </a:rPr>
              <a:t>Xử lý dữ liệu</a:t>
            </a:r>
            <a:r>
              <a:rPr lang="en-US" sz="2700" spc="-167" b="true">
                <a:solidFill>
                  <a:srgbClr val="000000"/>
                </a:solidFill>
                <a:latin typeface="Rokkitt Bold"/>
                <a:ea typeface="Rokkitt Bold"/>
                <a:cs typeface="Rokkitt Bold"/>
                <a:sym typeface="Rokkitt Bold"/>
              </a:rPr>
              <a:t>:</a:t>
            </a:r>
          </a:p>
          <a:p>
            <a:pPr algn="l" marL="582943" indent="-291471" lvl="1">
              <a:lnSpc>
                <a:spcPts val="3780"/>
              </a:lnSpc>
              <a:buFont typeface="Arial"/>
              <a:buChar char="•"/>
            </a:pPr>
            <a:r>
              <a:rPr lang="en-US" sz="2700" spc="-167">
                <a:solidFill>
                  <a:srgbClr val="000000"/>
                </a:solidFill>
                <a:latin typeface="Rokkitt"/>
                <a:ea typeface="Rokkitt"/>
                <a:cs typeface="Rokkitt"/>
                <a:sym typeface="Rokkitt"/>
              </a:rPr>
              <a:t>     Kiểm tra dữ liệu thiếu, loại bỏ các cột không cần thiết, các dòng bị thiếu dữ liệu,...</a:t>
            </a:r>
          </a:p>
          <a:p>
            <a:pPr algn="l" marL="582943" indent="-291471" lvl="1">
              <a:lnSpc>
                <a:spcPts val="3780"/>
              </a:lnSpc>
              <a:buFont typeface="Arial"/>
              <a:buChar char="•"/>
            </a:pPr>
            <a:r>
              <a:rPr lang="en-US" sz="2700" spc="-167">
                <a:solidFill>
                  <a:srgbClr val="000000"/>
                </a:solidFill>
                <a:latin typeface="Rokkitt"/>
                <a:ea typeface="Rokkitt"/>
                <a:cs typeface="Rokkitt"/>
                <a:sym typeface="Rokkitt"/>
              </a:rPr>
              <a:t>     Mã hóa biến phân loại bằng StringIndexer, </a:t>
            </a:r>
          </a:p>
          <a:p>
            <a:pPr algn="l" marL="582943" indent="-291471" lvl="1">
              <a:lnSpc>
                <a:spcPts val="3780"/>
              </a:lnSpc>
              <a:buFont typeface="Arial"/>
              <a:buChar char="•"/>
            </a:pPr>
            <a:r>
              <a:rPr lang="en-US" sz="2700" spc="-167">
                <a:solidFill>
                  <a:srgbClr val="000000"/>
                </a:solidFill>
                <a:latin typeface="Rokkitt"/>
                <a:ea typeface="Rokkitt"/>
                <a:cs typeface="Rokkitt"/>
                <a:sym typeface="Rokkitt"/>
              </a:rPr>
              <a:t>     Tạo thêm đặc trưng mới (growth_trend) :</a:t>
            </a:r>
          </a:p>
          <a:p>
            <a:pPr algn="l" marL="1165886" indent="-388629" lvl="2">
              <a:lnSpc>
                <a:spcPts val="3780"/>
              </a:lnSpc>
              <a:buFont typeface="Arial"/>
              <a:buChar char="⚬"/>
            </a:pPr>
            <a:r>
              <a:rPr lang="en-US" sz="2700" spc="-167">
                <a:solidFill>
                  <a:srgbClr val="000000"/>
                </a:solidFill>
                <a:latin typeface="Rokkitt"/>
                <a:ea typeface="Rokkitt"/>
                <a:cs typeface="Rokkitt"/>
                <a:sym typeface="Rokkitt"/>
              </a:rPr>
              <a:t>passenger_growth = (last_passengers - first_passengers) / first_passengers (Tăng trưởng hành khách)</a:t>
            </a:r>
          </a:p>
          <a:p>
            <a:pPr algn="l" marL="1165886" indent="-388629" lvl="2">
              <a:lnSpc>
                <a:spcPts val="3780"/>
              </a:lnSpc>
              <a:buFont typeface="Arial"/>
              <a:buChar char="⚬"/>
            </a:pPr>
            <a:r>
              <a:rPr lang="en-US" sz="2700" spc="-167">
                <a:solidFill>
                  <a:srgbClr val="000000"/>
                </a:solidFill>
                <a:latin typeface="Rokkitt"/>
                <a:ea typeface="Rokkitt"/>
                <a:cs typeface="Rokkitt"/>
                <a:sym typeface="Rokkitt"/>
              </a:rPr>
              <a:t>fare_growth = (last_fare - first_fare) / first_fare  (Tăng trưởng giá vé)</a:t>
            </a:r>
          </a:p>
          <a:p>
            <a:pPr algn="l" marL="1165886" indent="-388629" lvl="2">
              <a:lnSpc>
                <a:spcPts val="3780"/>
              </a:lnSpc>
              <a:buFont typeface="Arial"/>
              <a:buChar char="⚬"/>
            </a:pPr>
            <a:r>
              <a:rPr lang="en-US" sz="2700" spc="-167">
                <a:solidFill>
                  <a:srgbClr val="000000"/>
                </a:solidFill>
                <a:latin typeface="Rokkitt"/>
                <a:ea typeface="Rokkitt"/>
                <a:cs typeface="Rokkitt"/>
                <a:sym typeface="Rokkitt"/>
              </a:rPr>
              <a:t>growth_trend  = 0.7 × passenger_growth + 0.3 × fare_growth (Xu hướng tăng trưởng)</a:t>
            </a:r>
          </a:p>
          <a:p>
            <a:pPr algn="l" marL="582943" indent="-291471" lvl="1">
              <a:lnSpc>
                <a:spcPts val="3780"/>
              </a:lnSpc>
              <a:buFont typeface="Arial"/>
              <a:buChar char="•"/>
            </a:pPr>
            <a:r>
              <a:rPr lang="en-US" sz="2700" spc="-167">
                <a:solidFill>
                  <a:srgbClr val="000000"/>
                </a:solidFill>
                <a:latin typeface="Rokkitt"/>
                <a:ea typeface="Rokkitt"/>
                <a:cs typeface="Rokkitt"/>
                <a:sym typeface="Rokkitt"/>
              </a:rPr>
              <a:t>     Chuẩn hóa dữ liệu bằng Min-max Normalization</a:t>
            </a:r>
          </a:p>
          <a:p>
            <a:pPr algn="l">
              <a:lnSpc>
                <a:spcPts val="3780"/>
              </a:lnSpc>
            </a:pPr>
          </a:p>
          <a:p>
            <a:pPr algn="l" marL="582943" indent="-291471" lvl="1">
              <a:lnSpc>
                <a:spcPts val="3780"/>
              </a:lnSpc>
              <a:buFont typeface="Arial"/>
              <a:buChar char="•"/>
            </a:pPr>
            <a:r>
              <a:rPr lang="en-US" sz="2700" spc="-167">
                <a:solidFill>
                  <a:srgbClr val="000000"/>
                </a:solidFill>
                <a:latin typeface="Rokkitt"/>
                <a:ea typeface="Rokkitt"/>
                <a:cs typeface="Rokkitt"/>
                <a:sym typeface="Rokkitt"/>
              </a:rPr>
              <a:t>Kích thước dữ liệu: 237,985 dòng sau khi làm sạch</a:t>
            </a:r>
          </a:p>
          <a:p>
            <a:pPr algn="l">
              <a:lnSpc>
                <a:spcPts val="3780"/>
              </a:lnSpc>
            </a:pPr>
          </a:p>
          <a:p>
            <a:pPr algn="l">
              <a:lnSpc>
                <a:spcPts val="3780"/>
              </a:lnSpc>
            </a:pPr>
            <a:r>
              <a:rPr lang="en-US" sz="2700" spc="-167">
                <a:solidFill>
                  <a:srgbClr val="000000"/>
                </a:solidFill>
                <a:latin typeface="Rokkitt"/>
                <a:ea typeface="Rokkitt"/>
                <a:cs typeface="Rokkitt"/>
                <a:sym typeface="Rokkitt"/>
              </a:rPr>
              <a:t>  </a:t>
            </a:r>
            <a:r>
              <a:rPr lang="en-US" sz="2700" spc="-167" b="true">
                <a:solidFill>
                  <a:srgbClr val="000000"/>
                </a:solidFill>
                <a:latin typeface="Rokkitt Bold"/>
                <a:ea typeface="Rokkitt Bold"/>
                <a:cs typeface="Rokkitt Bold"/>
                <a:sym typeface="Rokkitt Bold"/>
              </a:rPr>
              <a:t>Mô hình sử dụng:</a:t>
            </a:r>
          </a:p>
          <a:p>
            <a:pPr algn="l" marL="582943" indent="-291471" lvl="1">
              <a:lnSpc>
                <a:spcPts val="3780"/>
              </a:lnSpc>
              <a:buFont typeface="Arial"/>
              <a:buChar char="•"/>
            </a:pPr>
            <a:r>
              <a:rPr lang="en-US" b="true" sz="2700" spc="-167">
                <a:solidFill>
                  <a:srgbClr val="000000"/>
                </a:solidFill>
                <a:latin typeface="Rokkitt Bold"/>
                <a:ea typeface="Rokkitt Bold"/>
                <a:cs typeface="Rokkitt Bold"/>
                <a:sym typeface="Rokkitt Bold"/>
              </a:rPr>
              <a:t> Logistic Regression :</a:t>
            </a:r>
            <a:r>
              <a:rPr lang="en-US" sz="2700" spc="-167">
                <a:solidFill>
                  <a:srgbClr val="000000"/>
                </a:solidFill>
                <a:latin typeface="Rokkitt"/>
                <a:ea typeface="Rokkitt"/>
                <a:cs typeface="Rokkitt"/>
                <a:sym typeface="Rokkitt"/>
              </a:rPr>
              <a:t> Mô hình phân loại tuyến tính, phù hợp với dữ liệu đã chuẩn hóa. Dễ huấn luyện, diễn giải rõ ràng và cho kết quả ổn định với các đặc trưng tuyến tính.</a:t>
            </a:r>
          </a:p>
          <a:p>
            <a:pPr algn="l" marL="582943" indent="-291471" lvl="1">
              <a:lnSpc>
                <a:spcPts val="3780"/>
              </a:lnSpc>
              <a:buFont typeface="Arial"/>
              <a:buChar char="•"/>
            </a:pPr>
            <a:r>
              <a:rPr lang="en-US" b="true" sz="2700" spc="-167">
                <a:solidFill>
                  <a:srgbClr val="000000"/>
                </a:solidFill>
                <a:latin typeface="Rokkitt Bold"/>
                <a:ea typeface="Rokkitt Bold"/>
                <a:cs typeface="Rokkitt Bold"/>
                <a:sym typeface="Rokkitt Bold"/>
              </a:rPr>
              <a:t>Random Forest Classifier :</a:t>
            </a:r>
            <a:r>
              <a:rPr lang="en-US" sz="2700" spc="-167">
                <a:solidFill>
                  <a:srgbClr val="000000"/>
                </a:solidFill>
                <a:latin typeface="Rokkitt"/>
                <a:ea typeface="Rokkitt"/>
                <a:cs typeface="Rokkitt"/>
                <a:sym typeface="Rokkitt"/>
              </a:rPr>
              <a:t> Mô hình phân loại phi tuyến, kết hợp nhiều cây quyết định để tăng độ chính xác. Ít cần chuẩn hóa dữ liệu, kháng nhiễu tốt và cho phép đánh giá độ quan trọng của đặc trưng</a:t>
            </a:r>
          </a:p>
          <a:p>
            <a:pPr algn="l">
              <a:lnSpc>
                <a:spcPts val="3780"/>
              </a:lnSpc>
            </a:pPr>
          </a:p>
          <a:p>
            <a:pPr algn="l">
              <a:lnSpc>
                <a:spcPts val="3780"/>
              </a:lnSpc>
              <a:spcBef>
                <a:spcPct val="0"/>
              </a:spcBef>
            </a:pPr>
          </a:p>
        </p:txBody>
      </p:sp>
      <p:sp>
        <p:nvSpPr>
          <p:cNvPr name="TextBox 4" id="4"/>
          <p:cNvSpPr txBox="true"/>
          <p:nvPr/>
        </p:nvSpPr>
        <p:spPr>
          <a:xfrm rot="0">
            <a:off x="817814" y="21590"/>
            <a:ext cx="17281932" cy="797560"/>
          </a:xfrm>
          <a:prstGeom prst="rect">
            <a:avLst/>
          </a:prstGeom>
        </p:spPr>
        <p:txBody>
          <a:bodyPr anchor="t" rtlCol="false" tIns="0" lIns="0" bIns="0" rIns="0">
            <a:spAutoFit/>
          </a:bodyPr>
          <a:lstStyle/>
          <a:p>
            <a:pPr algn="l">
              <a:lnSpc>
                <a:spcPts val="6439"/>
              </a:lnSpc>
              <a:spcBef>
                <a:spcPct val="0"/>
              </a:spcBef>
            </a:pPr>
            <a:r>
              <a:rPr lang="en-US" b="true" sz="4599" spc="-285">
                <a:solidFill>
                  <a:srgbClr val="000000"/>
                </a:solidFill>
                <a:latin typeface="Rokkitt Bold"/>
                <a:ea typeface="Rokkitt Bold"/>
                <a:cs typeface="Rokkitt Bold"/>
                <a:sym typeface="Rokkitt Bold"/>
              </a:rPr>
              <a:t>4.</a:t>
            </a:r>
            <a:r>
              <a:rPr lang="en-US" b="true" sz="4599" spc="-285">
                <a:solidFill>
                  <a:srgbClr val="000000"/>
                </a:solidFill>
                <a:latin typeface="Rokkitt Bold"/>
                <a:ea typeface="Rokkitt Bold"/>
                <a:cs typeface="Rokkitt Bold"/>
                <a:sym typeface="Rokkitt Bold"/>
              </a:rPr>
              <a:t>Xây dựng mô hình phân loại tuyến bay theo tiềm năng phát triển</a:t>
            </a:r>
          </a:p>
        </p:txBody>
      </p:sp>
      <p:sp>
        <p:nvSpPr>
          <p:cNvPr name="TextBox 5" id="5"/>
          <p:cNvSpPr txBox="true"/>
          <p:nvPr/>
        </p:nvSpPr>
        <p:spPr>
          <a:xfrm rot="0">
            <a:off x="17424367" y="9255216"/>
            <a:ext cx="515898" cy="797560"/>
          </a:xfrm>
          <a:prstGeom prst="rect">
            <a:avLst/>
          </a:prstGeom>
        </p:spPr>
        <p:txBody>
          <a:bodyPr anchor="t" rtlCol="false" tIns="0" lIns="0" bIns="0" rIns="0">
            <a:spAutoFit/>
          </a:bodyPr>
          <a:lstStyle/>
          <a:p>
            <a:pPr algn="ctr">
              <a:lnSpc>
                <a:spcPts val="6439"/>
              </a:lnSpc>
              <a:spcBef>
                <a:spcPct val="0"/>
              </a:spcBef>
            </a:pPr>
            <a:r>
              <a:rPr lang="en-US" b="true" sz="4599" spc="-285">
                <a:solidFill>
                  <a:srgbClr val="000000"/>
                </a:solidFill>
                <a:latin typeface="Rokkitt Bold"/>
                <a:ea typeface="Rokkitt Bold"/>
                <a:cs typeface="Rokkitt Bold"/>
                <a:sym typeface="Rokkitt Bold"/>
              </a:rPr>
              <a:t>37</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155639">
            <a:off x="-798290" y="-1613817"/>
            <a:ext cx="19884580" cy="13514634"/>
          </a:xfrm>
          <a:custGeom>
            <a:avLst/>
            <a:gdLst/>
            <a:ahLst/>
            <a:cxnLst/>
            <a:rect r="r" b="b" t="t" l="l"/>
            <a:pathLst>
              <a:path h="13514634" w="19884580">
                <a:moveTo>
                  <a:pt x="19884580" y="10106824"/>
                </a:moveTo>
                <a:lnTo>
                  <a:pt x="1916893" y="13514634"/>
                </a:lnTo>
                <a:lnTo>
                  <a:pt x="0" y="3407810"/>
                </a:lnTo>
                <a:lnTo>
                  <a:pt x="17967687" y="0"/>
                </a:lnTo>
                <a:lnTo>
                  <a:pt x="19884580" y="10106824"/>
                </a:lnTo>
                <a:close/>
              </a:path>
            </a:pathLst>
          </a:custGeom>
          <a:blipFill>
            <a:blip r:embed="rId2"/>
            <a:stretch>
              <a:fillRect l="0" t="-12807" r="0" b="-12807"/>
            </a:stretch>
          </a:blipFill>
        </p:spPr>
      </p:sp>
      <p:sp>
        <p:nvSpPr>
          <p:cNvPr name="TextBox 3" id="3"/>
          <p:cNvSpPr txBox="true"/>
          <p:nvPr/>
        </p:nvSpPr>
        <p:spPr>
          <a:xfrm rot="0">
            <a:off x="1473998" y="1316226"/>
            <a:ext cx="6695791" cy="7206142"/>
          </a:xfrm>
          <a:prstGeom prst="rect">
            <a:avLst/>
          </a:prstGeom>
        </p:spPr>
        <p:txBody>
          <a:bodyPr anchor="t" rtlCol="false" tIns="0" lIns="0" bIns="0" rIns="0">
            <a:spAutoFit/>
          </a:bodyPr>
          <a:lstStyle/>
          <a:p>
            <a:pPr algn="l">
              <a:lnSpc>
                <a:spcPts val="4480"/>
              </a:lnSpc>
            </a:pPr>
            <a:r>
              <a:rPr lang="en-US" sz="3200" spc="-198" b="true">
                <a:solidFill>
                  <a:srgbClr val="000000"/>
                </a:solidFill>
                <a:latin typeface="Rokkitt Bold"/>
                <a:ea typeface="Rokkitt Bold"/>
                <a:cs typeface="Rokkitt Bold"/>
                <a:sym typeface="Rokkitt Bold"/>
              </a:rPr>
              <a:t>Random Forest Classifier</a:t>
            </a:r>
          </a:p>
          <a:p>
            <a:pPr algn="l">
              <a:lnSpc>
                <a:spcPts val="4480"/>
              </a:lnSpc>
            </a:pPr>
            <a:r>
              <a:rPr lang="en-US" sz="3200" spc="-198">
                <a:solidFill>
                  <a:srgbClr val="000000"/>
                </a:solidFill>
                <a:latin typeface="Rokkitt"/>
                <a:ea typeface="Rokkitt"/>
                <a:cs typeface="Rokkitt"/>
                <a:sym typeface="Rokkitt"/>
              </a:rPr>
              <a:t>   Huấn Luyện mô hình </a:t>
            </a:r>
          </a:p>
          <a:p>
            <a:pPr algn="l">
              <a:lnSpc>
                <a:spcPts val="4480"/>
              </a:lnSpc>
            </a:pPr>
            <a:r>
              <a:rPr lang="en-US" sz="3200" spc="-198">
                <a:solidFill>
                  <a:srgbClr val="000000"/>
                </a:solidFill>
                <a:latin typeface="Rokkitt"/>
                <a:ea typeface="Rokkitt"/>
                <a:cs typeface="Rokkitt"/>
                <a:sym typeface="Rokkitt"/>
              </a:rPr>
              <a:t>                      </a:t>
            </a:r>
          </a:p>
          <a:p>
            <a:pPr algn="l">
              <a:lnSpc>
                <a:spcPts val="4480"/>
              </a:lnSpc>
            </a:pPr>
          </a:p>
          <a:p>
            <a:pPr algn="l">
              <a:lnSpc>
                <a:spcPts val="4480"/>
              </a:lnSpc>
            </a:pPr>
          </a:p>
          <a:p>
            <a:pPr algn="l">
              <a:lnSpc>
                <a:spcPts val="4480"/>
              </a:lnSpc>
            </a:pPr>
          </a:p>
          <a:p>
            <a:pPr algn="l">
              <a:lnSpc>
                <a:spcPts val="4480"/>
              </a:lnSpc>
            </a:pPr>
            <a:r>
              <a:rPr lang="en-US" sz="3200" spc="-198">
                <a:solidFill>
                  <a:srgbClr val="000000"/>
                </a:solidFill>
                <a:latin typeface="Rokkitt"/>
                <a:ea typeface="Rokkitt"/>
                <a:cs typeface="Rokkitt"/>
                <a:sym typeface="Rokkitt"/>
              </a:rPr>
              <a:t>   </a:t>
            </a:r>
          </a:p>
          <a:p>
            <a:pPr algn="l">
              <a:lnSpc>
                <a:spcPts val="4480"/>
              </a:lnSpc>
            </a:pPr>
            <a:r>
              <a:rPr lang="en-US" sz="3200" spc="-198">
                <a:solidFill>
                  <a:srgbClr val="000000"/>
                </a:solidFill>
                <a:latin typeface="Rokkitt"/>
                <a:ea typeface="Rokkitt"/>
                <a:cs typeface="Rokkitt"/>
                <a:sym typeface="Rokkitt"/>
              </a:rPr>
              <a:t>        Kết quả mô hình : </a:t>
            </a:r>
          </a:p>
          <a:p>
            <a:pPr algn="l">
              <a:lnSpc>
                <a:spcPts val="5442"/>
              </a:lnSpc>
            </a:pPr>
          </a:p>
          <a:p>
            <a:pPr algn="l">
              <a:lnSpc>
                <a:spcPts val="5442"/>
              </a:lnSpc>
            </a:pPr>
            <a:r>
              <a:rPr lang="en-US" sz="3887" spc="-241">
                <a:solidFill>
                  <a:srgbClr val="000000"/>
                </a:solidFill>
                <a:latin typeface="Rokkitt"/>
                <a:ea typeface="Rokkitt"/>
                <a:cs typeface="Rokkitt"/>
                <a:sym typeface="Rokkitt"/>
              </a:rPr>
              <a:t> </a:t>
            </a:r>
          </a:p>
          <a:p>
            <a:pPr algn="l">
              <a:lnSpc>
                <a:spcPts val="5442"/>
              </a:lnSpc>
            </a:pPr>
          </a:p>
          <a:p>
            <a:pPr algn="l">
              <a:lnSpc>
                <a:spcPts val="5442"/>
              </a:lnSpc>
              <a:spcBef>
                <a:spcPct val="0"/>
              </a:spcBef>
            </a:pPr>
          </a:p>
        </p:txBody>
      </p:sp>
      <p:sp>
        <p:nvSpPr>
          <p:cNvPr name="Freeform 4" id="4"/>
          <p:cNvSpPr/>
          <p:nvPr/>
        </p:nvSpPr>
        <p:spPr>
          <a:xfrm flipH="false" flipV="false" rot="0">
            <a:off x="1473998" y="2514501"/>
            <a:ext cx="6307432" cy="2735916"/>
          </a:xfrm>
          <a:custGeom>
            <a:avLst/>
            <a:gdLst/>
            <a:ahLst/>
            <a:cxnLst/>
            <a:rect r="r" b="b" t="t" l="l"/>
            <a:pathLst>
              <a:path h="2735916" w="6307432">
                <a:moveTo>
                  <a:pt x="0" y="0"/>
                </a:moveTo>
                <a:lnTo>
                  <a:pt x="6307432" y="0"/>
                </a:lnTo>
                <a:lnTo>
                  <a:pt x="6307432" y="2735916"/>
                </a:lnTo>
                <a:lnTo>
                  <a:pt x="0" y="2735916"/>
                </a:lnTo>
                <a:lnTo>
                  <a:pt x="0" y="0"/>
                </a:lnTo>
                <a:close/>
              </a:path>
            </a:pathLst>
          </a:custGeom>
          <a:blipFill>
            <a:blip r:embed="rId3"/>
            <a:stretch>
              <a:fillRect l="0" t="0" r="0" b="0"/>
            </a:stretch>
          </a:blipFill>
        </p:spPr>
      </p:sp>
      <p:sp>
        <p:nvSpPr>
          <p:cNvPr name="Freeform 5" id="5"/>
          <p:cNvSpPr/>
          <p:nvPr/>
        </p:nvSpPr>
        <p:spPr>
          <a:xfrm flipH="false" flipV="false" rot="0">
            <a:off x="1641462" y="5862531"/>
            <a:ext cx="5544696" cy="2957171"/>
          </a:xfrm>
          <a:custGeom>
            <a:avLst/>
            <a:gdLst/>
            <a:ahLst/>
            <a:cxnLst/>
            <a:rect r="r" b="b" t="t" l="l"/>
            <a:pathLst>
              <a:path h="2957171" w="5544696">
                <a:moveTo>
                  <a:pt x="0" y="0"/>
                </a:moveTo>
                <a:lnTo>
                  <a:pt x="5544696" y="0"/>
                </a:lnTo>
                <a:lnTo>
                  <a:pt x="5544696" y="2957172"/>
                </a:lnTo>
                <a:lnTo>
                  <a:pt x="0" y="2957172"/>
                </a:lnTo>
                <a:lnTo>
                  <a:pt x="0" y="0"/>
                </a:lnTo>
                <a:close/>
              </a:path>
            </a:pathLst>
          </a:custGeom>
          <a:blipFill>
            <a:blip r:embed="rId4"/>
            <a:stretch>
              <a:fillRect l="0" t="0" r="0" b="0"/>
            </a:stretch>
          </a:blipFill>
        </p:spPr>
      </p:sp>
      <p:sp>
        <p:nvSpPr>
          <p:cNvPr name="TextBox 6" id="6"/>
          <p:cNvSpPr txBox="true"/>
          <p:nvPr/>
        </p:nvSpPr>
        <p:spPr>
          <a:xfrm rot="0">
            <a:off x="9726849" y="1316226"/>
            <a:ext cx="6801193" cy="7214890"/>
          </a:xfrm>
          <a:prstGeom prst="rect">
            <a:avLst/>
          </a:prstGeom>
        </p:spPr>
        <p:txBody>
          <a:bodyPr anchor="t" rtlCol="false" tIns="0" lIns="0" bIns="0" rIns="0">
            <a:spAutoFit/>
          </a:bodyPr>
          <a:lstStyle/>
          <a:p>
            <a:pPr algn="l">
              <a:lnSpc>
                <a:spcPts val="4480"/>
              </a:lnSpc>
            </a:pPr>
            <a:r>
              <a:rPr lang="en-US" sz="3200" spc="-198" b="true">
                <a:solidFill>
                  <a:srgbClr val="000000"/>
                </a:solidFill>
                <a:latin typeface="Rokkitt Bold"/>
                <a:ea typeface="Rokkitt Bold"/>
                <a:cs typeface="Rokkitt Bold"/>
                <a:sym typeface="Rokkitt Bold"/>
              </a:rPr>
              <a:t>Logistic Regression</a:t>
            </a:r>
          </a:p>
          <a:p>
            <a:pPr algn="l">
              <a:lnSpc>
                <a:spcPts val="4480"/>
              </a:lnSpc>
            </a:pPr>
            <a:r>
              <a:rPr lang="en-US" sz="3200" spc="-198">
                <a:solidFill>
                  <a:srgbClr val="000000"/>
                </a:solidFill>
                <a:latin typeface="Rokkitt"/>
                <a:ea typeface="Rokkitt"/>
                <a:cs typeface="Rokkitt"/>
                <a:sym typeface="Rokkitt"/>
              </a:rPr>
              <a:t>   Huấn Luyện mô hình                       </a:t>
            </a:r>
          </a:p>
          <a:p>
            <a:pPr algn="l">
              <a:lnSpc>
                <a:spcPts val="5527"/>
              </a:lnSpc>
            </a:pPr>
          </a:p>
          <a:p>
            <a:pPr algn="l">
              <a:lnSpc>
                <a:spcPts val="5527"/>
              </a:lnSpc>
            </a:pPr>
          </a:p>
          <a:p>
            <a:pPr algn="l">
              <a:lnSpc>
                <a:spcPts val="5527"/>
              </a:lnSpc>
            </a:pPr>
          </a:p>
          <a:p>
            <a:pPr algn="l">
              <a:lnSpc>
                <a:spcPts val="5527"/>
              </a:lnSpc>
            </a:pPr>
            <a:r>
              <a:rPr lang="en-US" sz="3948" spc="-244">
                <a:solidFill>
                  <a:srgbClr val="000000"/>
                </a:solidFill>
                <a:latin typeface="Rokkitt"/>
                <a:ea typeface="Rokkitt"/>
                <a:cs typeface="Rokkitt"/>
                <a:sym typeface="Rokkitt"/>
              </a:rPr>
              <a:t>   </a:t>
            </a:r>
          </a:p>
          <a:p>
            <a:pPr algn="l">
              <a:lnSpc>
                <a:spcPts val="4480"/>
              </a:lnSpc>
            </a:pPr>
            <a:r>
              <a:rPr lang="en-US" sz="3200" spc="-198">
                <a:solidFill>
                  <a:srgbClr val="000000"/>
                </a:solidFill>
                <a:latin typeface="Rokkitt"/>
                <a:ea typeface="Rokkitt"/>
                <a:cs typeface="Rokkitt"/>
                <a:sym typeface="Rokkitt"/>
              </a:rPr>
              <a:t>      Kết quả mô hình : </a:t>
            </a:r>
          </a:p>
          <a:p>
            <a:pPr algn="l">
              <a:lnSpc>
                <a:spcPts val="5527"/>
              </a:lnSpc>
            </a:pPr>
          </a:p>
          <a:p>
            <a:pPr algn="l">
              <a:lnSpc>
                <a:spcPts val="5527"/>
              </a:lnSpc>
            </a:pPr>
            <a:r>
              <a:rPr lang="en-US" sz="3948" spc="-244">
                <a:solidFill>
                  <a:srgbClr val="000000"/>
                </a:solidFill>
                <a:latin typeface="Rokkitt"/>
                <a:ea typeface="Rokkitt"/>
                <a:cs typeface="Rokkitt"/>
                <a:sym typeface="Rokkitt"/>
              </a:rPr>
              <a:t> </a:t>
            </a:r>
          </a:p>
          <a:p>
            <a:pPr algn="l">
              <a:lnSpc>
                <a:spcPts val="5527"/>
              </a:lnSpc>
            </a:pPr>
          </a:p>
          <a:p>
            <a:pPr algn="l">
              <a:lnSpc>
                <a:spcPts val="5527"/>
              </a:lnSpc>
              <a:spcBef>
                <a:spcPct val="0"/>
              </a:spcBef>
            </a:pPr>
          </a:p>
        </p:txBody>
      </p:sp>
      <p:sp>
        <p:nvSpPr>
          <p:cNvPr name="Freeform 7" id="7"/>
          <p:cNvSpPr/>
          <p:nvPr/>
        </p:nvSpPr>
        <p:spPr>
          <a:xfrm flipH="false" flipV="false" rot="0">
            <a:off x="9832251" y="2616951"/>
            <a:ext cx="6484153" cy="2531015"/>
          </a:xfrm>
          <a:custGeom>
            <a:avLst/>
            <a:gdLst/>
            <a:ahLst/>
            <a:cxnLst/>
            <a:rect r="r" b="b" t="t" l="l"/>
            <a:pathLst>
              <a:path h="2531015" w="6484153">
                <a:moveTo>
                  <a:pt x="0" y="0"/>
                </a:moveTo>
                <a:lnTo>
                  <a:pt x="6484153" y="0"/>
                </a:lnTo>
                <a:lnTo>
                  <a:pt x="6484153" y="2531015"/>
                </a:lnTo>
                <a:lnTo>
                  <a:pt x="0" y="2531015"/>
                </a:lnTo>
                <a:lnTo>
                  <a:pt x="0" y="0"/>
                </a:lnTo>
                <a:close/>
              </a:path>
            </a:pathLst>
          </a:custGeom>
          <a:blipFill>
            <a:blip r:embed="rId5"/>
            <a:stretch>
              <a:fillRect l="-1964" t="0" r="-5490" b="0"/>
            </a:stretch>
          </a:blipFill>
        </p:spPr>
      </p:sp>
      <p:sp>
        <p:nvSpPr>
          <p:cNvPr name="Freeform 8" id="8"/>
          <p:cNvSpPr/>
          <p:nvPr/>
        </p:nvSpPr>
        <p:spPr>
          <a:xfrm flipH="false" flipV="false" rot="0">
            <a:off x="9832251" y="5904393"/>
            <a:ext cx="6457535" cy="2873449"/>
          </a:xfrm>
          <a:custGeom>
            <a:avLst/>
            <a:gdLst/>
            <a:ahLst/>
            <a:cxnLst/>
            <a:rect r="r" b="b" t="t" l="l"/>
            <a:pathLst>
              <a:path h="2873449" w="6457535">
                <a:moveTo>
                  <a:pt x="0" y="0"/>
                </a:moveTo>
                <a:lnTo>
                  <a:pt x="6457535" y="0"/>
                </a:lnTo>
                <a:lnTo>
                  <a:pt x="6457535" y="2873448"/>
                </a:lnTo>
                <a:lnTo>
                  <a:pt x="0" y="2873448"/>
                </a:lnTo>
                <a:lnTo>
                  <a:pt x="0" y="0"/>
                </a:lnTo>
                <a:close/>
              </a:path>
            </a:pathLst>
          </a:custGeom>
          <a:blipFill>
            <a:blip r:embed="rId6"/>
            <a:stretch>
              <a:fillRect l="0" t="0" r="0" b="0"/>
            </a:stretch>
          </a:blipFill>
        </p:spPr>
      </p:sp>
      <p:sp>
        <p:nvSpPr>
          <p:cNvPr name="TextBox 9" id="9"/>
          <p:cNvSpPr txBox="true"/>
          <p:nvPr/>
        </p:nvSpPr>
        <p:spPr>
          <a:xfrm rot="0">
            <a:off x="1028700" y="8960803"/>
            <a:ext cx="15977237" cy="537844"/>
          </a:xfrm>
          <a:prstGeom prst="rect">
            <a:avLst/>
          </a:prstGeom>
        </p:spPr>
        <p:txBody>
          <a:bodyPr anchor="t" rtlCol="false" tIns="0" lIns="0" bIns="0" rIns="0">
            <a:spAutoFit/>
          </a:bodyPr>
          <a:lstStyle/>
          <a:p>
            <a:pPr algn="l">
              <a:lnSpc>
                <a:spcPts val="4480"/>
              </a:lnSpc>
              <a:spcBef>
                <a:spcPct val="0"/>
              </a:spcBef>
            </a:pPr>
            <a:r>
              <a:rPr lang="en-US" b="true" sz="3200" spc="-198">
                <a:solidFill>
                  <a:srgbClr val="000000"/>
                </a:solidFill>
                <a:latin typeface="Rokkitt Bold"/>
                <a:ea typeface="Rokkitt Bold"/>
                <a:cs typeface="Rokkitt Bold"/>
                <a:sym typeface="Rokkitt Bold"/>
              </a:rPr>
              <a:t>Nhận xét : </a:t>
            </a:r>
            <a:r>
              <a:rPr lang="en-US" sz="3200" spc="-198">
                <a:solidFill>
                  <a:srgbClr val="000000"/>
                </a:solidFill>
                <a:latin typeface="Rokkitt"/>
                <a:ea typeface="Rokkitt"/>
                <a:cs typeface="Rokkitt"/>
                <a:sym typeface="Rokkitt"/>
              </a:rPr>
              <a:t>Logistic Regression là mô hình tốt hơn vì có Accuracy và F1-Score cao hơn so với Random Forest.</a:t>
            </a:r>
          </a:p>
        </p:txBody>
      </p:sp>
      <p:sp>
        <p:nvSpPr>
          <p:cNvPr name="TextBox 10" id="10"/>
          <p:cNvSpPr txBox="true"/>
          <p:nvPr/>
        </p:nvSpPr>
        <p:spPr>
          <a:xfrm rot="0">
            <a:off x="817814" y="21590"/>
            <a:ext cx="17281932" cy="797560"/>
          </a:xfrm>
          <a:prstGeom prst="rect">
            <a:avLst/>
          </a:prstGeom>
        </p:spPr>
        <p:txBody>
          <a:bodyPr anchor="t" rtlCol="false" tIns="0" lIns="0" bIns="0" rIns="0">
            <a:spAutoFit/>
          </a:bodyPr>
          <a:lstStyle/>
          <a:p>
            <a:pPr algn="l">
              <a:lnSpc>
                <a:spcPts val="6439"/>
              </a:lnSpc>
              <a:spcBef>
                <a:spcPct val="0"/>
              </a:spcBef>
            </a:pPr>
            <a:r>
              <a:rPr lang="en-US" b="true" sz="4599" spc="-285">
                <a:solidFill>
                  <a:srgbClr val="000000"/>
                </a:solidFill>
                <a:latin typeface="Rokkitt Bold"/>
                <a:ea typeface="Rokkitt Bold"/>
                <a:cs typeface="Rokkitt Bold"/>
                <a:sym typeface="Rokkitt Bold"/>
              </a:rPr>
              <a:t>4.</a:t>
            </a:r>
            <a:r>
              <a:rPr lang="en-US" b="true" sz="4599" spc="-285">
                <a:solidFill>
                  <a:srgbClr val="000000"/>
                </a:solidFill>
                <a:latin typeface="Rokkitt Bold"/>
                <a:ea typeface="Rokkitt Bold"/>
                <a:cs typeface="Rokkitt Bold"/>
                <a:sym typeface="Rokkitt Bold"/>
              </a:rPr>
              <a:t>Xây dựng mô hình phân loại tuyến bay theo tiềm năng phát triển</a:t>
            </a:r>
          </a:p>
        </p:txBody>
      </p:sp>
      <p:sp>
        <p:nvSpPr>
          <p:cNvPr name="TextBox 11" id="11"/>
          <p:cNvSpPr txBox="true"/>
          <p:nvPr/>
        </p:nvSpPr>
        <p:spPr>
          <a:xfrm rot="0">
            <a:off x="817814" y="746695"/>
            <a:ext cx="17281932" cy="622935"/>
          </a:xfrm>
          <a:prstGeom prst="rect">
            <a:avLst/>
          </a:prstGeom>
        </p:spPr>
        <p:txBody>
          <a:bodyPr anchor="t" rtlCol="false" tIns="0" lIns="0" bIns="0" rIns="0">
            <a:spAutoFit/>
          </a:bodyPr>
          <a:lstStyle/>
          <a:p>
            <a:pPr algn="l">
              <a:lnSpc>
                <a:spcPts val="5040"/>
              </a:lnSpc>
              <a:spcBef>
                <a:spcPct val="0"/>
              </a:spcBef>
            </a:pPr>
            <a:r>
              <a:rPr lang="en-US" b="true" sz="3600" spc="-223">
                <a:solidFill>
                  <a:srgbClr val="000000"/>
                </a:solidFill>
                <a:latin typeface="Rokkitt Bold"/>
                <a:ea typeface="Rokkitt Bold"/>
                <a:cs typeface="Rokkitt Bold"/>
                <a:sym typeface="Rokkitt Bold"/>
              </a:rPr>
              <a:t>Huấn luyện mô hình</a:t>
            </a:r>
          </a:p>
        </p:txBody>
      </p:sp>
      <p:sp>
        <p:nvSpPr>
          <p:cNvPr name="TextBox 12" id="12"/>
          <p:cNvSpPr txBox="true"/>
          <p:nvPr/>
        </p:nvSpPr>
        <p:spPr>
          <a:xfrm rot="0">
            <a:off x="17413889" y="9255216"/>
            <a:ext cx="536853" cy="797560"/>
          </a:xfrm>
          <a:prstGeom prst="rect">
            <a:avLst/>
          </a:prstGeom>
        </p:spPr>
        <p:txBody>
          <a:bodyPr anchor="t" rtlCol="false" tIns="0" lIns="0" bIns="0" rIns="0">
            <a:spAutoFit/>
          </a:bodyPr>
          <a:lstStyle/>
          <a:p>
            <a:pPr algn="ctr">
              <a:lnSpc>
                <a:spcPts val="6439"/>
              </a:lnSpc>
              <a:spcBef>
                <a:spcPct val="0"/>
              </a:spcBef>
            </a:pPr>
            <a:r>
              <a:rPr lang="en-US" b="true" sz="4599" spc="-285">
                <a:solidFill>
                  <a:srgbClr val="000000"/>
                </a:solidFill>
                <a:latin typeface="Rokkitt Bold"/>
                <a:ea typeface="Rokkitt Bold"/>
                <a:cs typeface="Rokkitt Bold"/>
                <a:sym typeface="Rokkitt Bold"/>
              </a:rPr>
              <a:t>38</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155639">
            <a:off x="-798290" y="-1613817"/>
            <a:ext cx="19884580" cy="13514634"/>
          </a:xfrm>
          <a:custGeom>
            <a:avLst/>
            <a:gdLst/>
            <a:ahLst/>
            <a:cxnLst/>
            <a:rect r="r" b="b" t="t" l="l"/>
            <a:pathLst>
              <a:path h="13514634" w="19884580">
                <a:moveTo>
                  <a:pt x="19884580" y="10106824"/>
                </a:moveTo>
                <a:lnTo>
                  <a:pt x="1916893" y="13514634"/>
                </a:lnTo>
                <a:lnTo>
                  <a:pt x="0" y="3407810"/>
                </a:lnTo>
                <a:lnTo>
                  <a:pt x="17967687" y="0"/>
                </a:lnTo>
                <a:lnTo>
                  <a:pt x="19884580" y="10106824"/>
                </a:lnTo>
                <a:close/>
              </a:path>
            </a:pathLst>
          </a:custGeom>
          <a:blipFill>
            <a:blip r:embed="rId2"/>
            <a:stretch>
              <a:fillRect l="0" t="-12807" r="0" b="-12807"/>
            </a:stretch>
          </a:blipFill>
        </p:spPr>
      </p:sp>
      <p:sp>
        <p:nvSpPr>
          <p:cNvPr name="TextBox 3" id="3"/>
          <p:cNvSpPr txBox="true"/>
          <p:nvPr/>
        </p:nvSpPr>
        <p:spPr>
          <a:xfrm rot="0">
            <a:off x="650350" y="370846"/>
            <a:ext cx="17637650" cy="610616"/>
          </a:xfrm>
          <a:prstGeom prst="rect">
            <a:avLst/>
          </a:prstGeom>
        </p:spPr>
        <p:txBody>
          <a:bodyPr anchor="t" rtlCol="false" tIns="0" lIns="0" bIns="0" rIns="0">
            <a:spAutoFit/>
          </a:bodyPr>
          <a:lstStyle/>
          <a:p>
            <a:pPr algn="ctr">
              <a:lnSpc>
                <a:spcPts val="4461"/>
              </a:lnSpc>
            </a:pPr>
            <a:r>
              <a:rPr lang="en-US" b="true" sz="4599" spc="-285">
                <a:solidFill>
                  <a:srgbClr val="000000"/>
                </a:solidFill>
                <a:latin typeface="Rokkitt Bold"/>
                <a:ea typeface="Rokkitt Bold"/>
                <a:cs typeface="Rokkitt Bold"/>
                <a:sym typeface="Rokkitt Bold"/>
              </a:rPr>
              <a:t>a Xây dự mô hình dự đoán giá vé trung bình trên một chuyến bay nhất định </a:t>
            </a:r>
          </a:p>
        </p:txBody>
      </p:sp>
      <p:sp>
        <p:nvSpPr>
          <p:cNvPr name="TextBox 4" id="4"/>
          <p:cNvSpPr txBox="true"/>
          <p:nvPr/>
        </p:nvSpPr>
        <p:spPr>
          <a:xfrm rot="0">
            <a:off x="1028700" y="6897487"/>
            <a:ext cx="7011591" cy="2846070"/>
          </a:xfrm>
          <a:prstGeom prst="rect">
            <a:avLst/>
          </a:prstGeom>
        </p:spPr>
        <p:txBody>
          <a:bodyPr anchor="t" rtlCol="false" tIns="0" lIns="0" bIns="0" rIns="0">
            <a:spAutoFit/>
          </a:bodyPr>
          <a:lstStyle/>
          <a:p>
            <a:pPr algn="l">
              <a:lnSpc>
                <a:spcPts val="3779"/>
              </a:lnSpc>
            </a:pPr>
            <a:r>
              <a:rPr lang="en-US" sz="2700" spc="-167" b="true">
                <a:solidFill>
                  <a:srgbClr val="000000"/>
                </a:solidFill>
                <a:latin typeface="Rokkitt Bold"/>
                <a:ea typeface="Rokkitt Bold"/>
                <a:cs typeface="Rokkitt Bold"/>
                <a:sym typeface="Rokkitt Bold"/>
              </a:rPr>
              <a:t>Cách đánh giá kết quả:</a:t>
            </a:r>
          </a:p>
          <a:p>
            <a:pPr algn="l" marL="582930" indent="-291465" lvl="1">
              <a:lnSpc>
                <a:spcPts val="3779"/>
              </a:lnSpc>
              <a:buFont typeface="Arial"/>
              <a:buChar char="•"/>
            </a:pPr>
            <a:r>
              <a:rPr lang="en-US" sz="2700" spc="-167">
                <a:solidFill>
                  <a:srgbClr val="000000"/>
                </a:solidFill>
                <a:latin typeface="Rokkitt"/>
                <a:ea typeface="Rokkitt"/>
                <a:cs typeface="Rokkitt"/>
                <a:sym typeface="Rokkitt"/>
              </a:rPr>
              <a:t>Chia dữ liệu theo tỉ lệ: 80% train / 20% test</a:t>
            </a:r>
          </a:p>
          <a:p>
            <a:pPr algn="l" marL="582930" indent="-291465" lvl="1">
              <a:lnSpc>
                <a:spcPts val="3779"/>
              </a:lnSpc>
              <a:buFont typeface="Arial"/>
              <a:buChar char="•"/>
            </a:pPr>
            <a:r>
              <a:rPr lang="en-US" sz="2700" spc="-167">
                <a:solidFill>
                  <a:srgbClr val="000000"/>
                </a:solidFill>
                <a:latin typeface="Rokkitt"/>
                <a:ea typeface="Rokkitt"/>
                <a:cs typeface="Rokkitt"/>
                <a:sym typeface="Rokkitt"/>
              </a:rPr>
              <a:t>Các chỉ số đánh giá:</a:t>
            </a:r>
          </a:p>
          <a:p>
            <a:pPr algn="l" marL="1165860" indent="-388620" lvl="2">
              <a:lnSpc>
                <a:spcPts val="3779"/>
              </a:lnSpc>
              <a:buFont typeface="Arial"/>
              <a:buChar char="⚬"/>
            </a:pPr>
            <a:r>
              <a:rPr lang="en-US" sz="2700" spc="-167">
                <a:solidFill>
                  <a:srgbClr val="000000"/>
                </a:solidFill>
                <a:latin typeface="Rokkitt"/>
                <a:ea typeface="Rokkitt"/>
                <a:cs typeface="Rokkitt"/>
                <a:sym typeface="Rokkitt"/>
              </a:rPr>
              <a:t>R² – độ phù hợp của mô hình</a:t>
            </a:r>
          </a:p>
          <a:p>
            <a:pPr algn="l" marL="1165860" indent="-388620" lvl="2">
              <a:lnSpc>
                <a:spcPts val="3779"/>
              </a:lnSpc>
              <a:buFont typeface="Arial"/>
              <a:buChar char="⚬"/>
            </a:pPr>
            <a:r>
              <a:rPr lang="en-US" sz="2700" spc="-167">
                <a:solidFill>
                  <a:srgbClr val="000000"/>
                </a:solidFill>
                <a:latin typeface="Rokkitt"/>
                <a:ea typeface="Rokkitt"/>
                <a:cs typeface="Rokkitt"/>
                <a:sym typeface="Rokkitt"/>
              </a:rPr>
              <a:t>MAE, RMSE – sai số trung bình và căn bậc hai</a:t>
            </a:r>
          </a:p>
          <a:p>
            <a:pPr algn="l">
              <a:lnSpc>
                <a:spcPts val="3779"/>
              </a:lnSpc>
              <a:spcBef>
                <a:spcPct val="0"/>
              </a:spcBef>
            </a:pPr>
          </a:p>
        </p:txBody>
      </p:sp>
      <p:sp>
        <p:nvSpPr>
          <p:cNvPr name="TextBox 5" id="5"/>
          <p:cNvSpPr txBox="true"/>
          <p:nvPr/>
        </p:nvSpPr>
        <p:spPr>
          <a:xfrm rot="0">
            <a:off x="1028700" y="971550"/>
            <a:ext cx="15288125" cy="6179818"/>
          </a:xfrm>
          <a:prstGeom prst="rect">
            <a:avLst/>
          </a:prstGeom>
        </p:spPr>
        <p:txBody>
          <a:bodyPr anchor="t" rtlCol="false" tIns="0" lIns="0" bIns="0" rIns="0">
            <a:spAutoFit/>
          </a:bodyPr>
          <a:lstStyle/>
          <a:p>
            <a:pPr algn="l">
              <a:lnSpc>
                <a:spcPts val="3780"/>
              </a:lnSpc>
            </a:pPr>
            <a:r>
              <a:rPr lang="en-US" sz="2700" spc="-167">
                <a:solidFill>
                  <a:srgbClr val="000000"/>
                </a:solidFill>
                <a:latin typeface="Rokkitt"/>
                <a:ea typeface="Rokkitt"/>
                <a:cs typeface="Rokkitt"/>
                <a:sym typeface="Rokkitt"/>
              </a:rPr>
              <a:t>I</a:t>
            </a:r>
            <a:r>
              <a:rPr lang="en-US" sz="2700" spc="-167" b="true">
                <a:solidFill>
                  <a:srgbClr val="000000"/>
                </a:solidFill>
                <a:latin typeface="Rokkitt Bold"/>
                <a:ea typeface="Rokkitt Bold"/>
                <a:cs typeface="Rokkitt Bold"/>
                <a:sym typeface="Rokkitt Bold"/>
              </a:rPr>
              <a:t>nput:</a:t>
            </a:r>
          </a:p>
          <a:p>
            <a:pPr algn="l" marL="582943" indent="-291471" lvl="1">
              <a:lnSpc>
                <a:spcPts val="3780"/>
              </a:lnSpc>
              <a:buFont typeface="Arial"/>
              <a:buChar char="•"/>
            </a:pPr>
            <a:r>
              <a:rPr lang="en-US" sz="2700" spc="-167">
                <a:solidFill>
                  <a:srgbClr val="000000"/>
                </a:solidFill>
                <a:latin typeface="Rokkitt"/>
                <a:ea typeface="Rokkitt"/>
                <a:cs typeface="Rokkitt"/>
                <a:sym typeface="Rokkitt"/>
              </a:rPr>
              <a:t>Year (IntegerType) :               </a:t>
            </a:r>
            <a:r>
              <a:rPr lang="en-US" sz="2700" spc="-167">
                <a:solidFill>
                  <a:srgbClr val="000000"/>
                </a:solidFill>
                <a:latin typeface="Rokkitt"/>
                <a:ea typeface="Rokkitt"/>
                <a:cs typeface="Rokkitt"/>
                <a:sym typeface="Rokkitt"/>
              </a:rPr>
              <a:t>Năm của chuyến bay</a:t>
            </a:r>
          </a:p>
          <a:p>
            <a:pPr algn="l" marL="582943" indent="-291471" lvl="1">
              <a:lnSpc>
                <a:spcPts val="3780"/>
              </a:lnSpc>
              <a:buFont typeface="Arial"/>
              <a:buChar char="•"/>
            </a:pPr>
            <a:r>
              <a:rPr lang="en-US" sz="2700" spc="-167">
                <a:solidFill>
                  <a:srgbClr val="000000"/>
                </a:solidFill>
                <a:latin typeface="Rokkitt"/>
                <a:ea typeface="Rokkitt"/>
                <a:cs typeface="Rokkitt"/>
                <a:sym typeface="Rokkitt"/>
              </a:rPr>
              <a:t>quarter (IntegerType) :           Quý trong năm (1 → 4)</a:t>
            </a:r>
          </a:p>
          <a:p>
            <a:pPr algn="l" marL="582943" indent="-291471" lvl="1">
              <a:lnSpc>
                <a:spcPts val="3780"/>
              </a:lnSpc>
              <a:buFont typeface="Arial"/>
              <a:buChar char="•"/>
            </a:pPr>
            <a:r>
              <a:rPr lang="en-US" sz="2700" spc="-167">
                <a:solidFill>
                  <a:srgbClr val="000000"/>
                </a:solidFill>
                <a:latin typeface="Rokkitt"/>
                <a:ea typeface="Rokkitt"/>
                <a:cs typeface="Rokkitt"/>
                <a:sym typeface="Rokkitt"/>
              </a:rPr>
              <a:t>nsmiles (DoubleType) :          Số dặm bay giữa hai sân bay</a:t>
            </a:r>
          </a:p>
          <a:p>
            <a:pPr algn="l" marL="582943" indent="-291471" lvl="1">
              <a:lnSpc>
                <a:spcPts val="3780"/>
              </a:lnSpc>
              <a:buFont typeface="Arial"/>
              <a:buChar char="•"/>
            </a:pPr>
            <a:r>
              <a:rPr lang="en-US" sz="2700" spc="-167">
                <a:solidFill>
                  <a:srgbClr val="000000"/>
                </a:solidFill>
                <a:latin typeface="Rokkitt"/>
                <a:ea typeface="Rokkitt"/>
                <a:cs typeface="Rokkitt"/>
                <a:sym typeface="Rokkitt"/>
              </a:rPr>
              <a:t>passengers (IntegerType) :     Số lượng hành khách trên chuyến bay</a:t>
            </a:r>
          </a:p>
          <a:p>
            <a:pPr algn="l" marL="582943" indent="-291471" lvl="1">
              <a:lnSpc>
                <a:spcPts val="3780"/>
              </a:lnSpc>
              <a:buFont typeface="Arial"/>
              <a:buChar char="•"/>
            </a:pPr>
            <a:r>
              <a:rPr lang="en-US" sz="2700" spc="-167">
                <a:solidFill>
                  <a:srgbClr val="000000"/>
                </a:solidFill>
                <a:latin typeface="Rokkitt"/>
                <a:ea typeface="Rokkitt"/>
                <a:cs typeface="Rokkitt"/>
                <a:sym typeface="Rokkitt"/>
              </a:rPr>
              <a:t>fare_diff (DoubleType) :         Chênh lệch giữa giá vé cao (fare_lg) và giá vé thấp (fare_low)</a:t>
            </a:r>
          </a:p>
          <a:p>
            <a:pPr algn="l" marL="582943" indent="-291471" lvl="1">
              <a:lnSpc>
                <a:spcPts val="3780"/>
              </a:lnSpc>
              <a:buFont typeface="Arial"/>
              <a:buChar char="•"/>
            </a:pPr>
            <a:r>
              <a:rPr lang="en-US" sz="2700" spc="-167">
                <a:solidFill>
                  <a:srgbClr val="000000"/>
                </a:solidFill>
                <a:latin typeface="Rokkitt"/>
                <a:ea typeface="Rokkitt"/>
                <a:cs typeface="Rokkitt"/>
                <a:sym typeface="Rokkitt"/>
              </a:rPr>
              <a:t>hhi (DoubleType) :                Chỉ số tập trung thị trường của các hãng trên đường bay</a:t>
            </a:r>
          </a:p>
          <a:p>
            <a:pPr algn="l" marL="582943" indent="-291471" lvl="1">
              <a:lnSpc>
                <a:spcPts val="3780"/>
              </a:lnSpc>
              <a:buFont typeface="Arial"/>
              <a:buChar char="•"/>
            </a:pPr>
            <a:r>
              <a:rPr lang="en-US" sz="2700" spc="-167">
                <a:solidFill>
                  <a:srgbClr val="000000"/>
                </a:solidFill>
                <a:latin typeface="Rokkitt"/>
                <a:ea typeface="Rokkitt"/>
                <a:cs typeface="Rokkitt"/>
                <a:sym typeface="Rokkitt"/>
              </a:rPr>
              <a:t>fare_per_mile (DoubleType) : Giá vé trung bình trên mỗi dặm bay (fare / nsmiles)</a:t>
            </a:r>
          </a:p>
          <a:p>
            <a:pPr algn="l" marL="582943" indent="-291471" lvl="1">
              <a:lnSpc>
                <a:spcPts val="3780"/>
              </a:lnSpc>
              <a:buFont typeface="Arial"/>
              <a:buChar char="•"/>
            </a:pPr>
            <a:r>
              <a:rPr lang="en-US" sz="2700" spc="-167">
                <a:solidFill>
                  <a:srgbClr val="000000"/>
                </a:solidFill>
                <a:latin typeface="Rokkitt"/>
                <a:ea typeface="Rokkitt"/>
                <a:cs typeface="Rokkitt"/>
                <a:sym typeface="Rokkitt"/>
              </a:rPr>
              <a:t>airport_ (StringType) :           Biểu diễn mã sân bay (điểm đi / đến)</a:t>
            </a:r>
          </a:p>
          <a:p>
            <a:pPr algn="l" marL="582943" indent="-291471" lvl="1">
              <a:lnSpc>
                <a:spcPts val="3780"/>
              </a:lnSpc>
              <a:buFont typeface="Arial"/>
              <a:buChar char="•"/>
            </a:pPr>
            <a:r>
              <a:rPr lang="en-US" sz="2700" spc="-167">
                <a:solidFill>
                  <a:srgbClr val="000000"/>
                </a:solidFill>
                <a:latin typeface="Rokkitt"/>
                <a:ea typeface="Rokkitt"/>
                <a:cs typeface="Rokkitt"/>
                <a:sym typeface="Rokkitt"/>
              </a:rPr>
              <a:t>carrier_ (StringType) :           Biểu diễn hãng hàng không thực hiện chuyến bay</a:t>
            </a:r>
          </a:p>
          <a:p>
            <a:pPr algn="l">
              <a:lnSpc>
                <a:spcPts val="3780"/>
              </a:lnSpc>
            </a:pPr>
            <a:r>
              <a:rPr lang="en-US" sz="2700" spc="-167" b="true">
                <a:solidFill>
                  <a:srgbClr val="000000"/>
                </a:solidFill>
                <a:latin typeface="Rokkitt Bold"/>
                <a:ea typeface="Rokkitt Bold"/>
                <a:cs typeface="Rokkitt Bold"/>
                <a:sym typeface="Rokkitt Bold"/>
              </a:rPr>
              <a:t>Output:</a:t>
            </a:r>
          </a:p>
          <a:p>
            <a:pPr algn="l" marL="582943" indent="-291471" lvl="1">
              <a:lnSpc>
                <a:spcPts val="3780"/>
              </a:lnSpc>
              <a:buFont typeface="Arial"/>
              <a:buChar char="•"/>
            </a:pPr>
            <a:r>
              <a:rPr lang="en-US" sz="2700" spc="-167">
                <a:solidFill>
                  <a:srgbClr val="000000"/>
                </a:solidFill>
                <a:latin typeface="Rokkitt"/>
                <a:ea typeface="Rokkitt"/>
                <a:cs typeface="Rokkitt"/>
                <a:sym typeface="Rokkitt"/>
              </a:rPr>
              <a:t>Fare(Double):                       Giá vé trung bình của chuyến bay (USD)</a:t>
            </a:r>
          </a:p>
          <a:p>
            <a:pPr algn="l">
              <a:lnSpc>
                <a:spcPts val="3780"/>
              </a:lnSpc>
              <a:spcBef>
                <a:spcPct val="0"/>
              </a:spcBef>
            </a:pPr>
          </a:p>
        </p:txBody>
      </p:sp>
      <p:sp>
        <p:nvSpPr>
          <p:cNvPr name="TextBox 6" id="6"/>
          <p:cNvSpPr txBox="true"/>
          <p:nvPr/>
        </p:nvSpPr>
        <p:spPr>
          <a:xfrm rot="0">
            <a:off x="17547081" y="9255216"/>
            <a:ext cx="270470" cy="797560"/>
          </a:xfrm>
          <a:prstGeom prst="rect">
            <a:avLst/>
          </a:prstGeom>
        </p:spPr>
        <p:txBody>
          <a:bodyPr anchor="t" rtlCol="false" tIns="0" lIns="0" bIns="0" rIns="0">
            <a:spAutoFit/>
          </a:bodyPr>
          <a:lstStyle/>
          <a:p>
            <a:pPr algn="ctr">
              <a:lnSpc>
                <a:spcPts val="6439"/>
              </a:lnSpc>
              <a:spcBef>
                <a:spcPct val="0"/>
              </a:spcBef>
            </a:pPr>
            <a:r>
              <a:rPr lang="en-US" b="true" sz="4599" spc="-285">
                <a:solidFill>
                  <a:srgbClr val="000000"/>
                </a:solidFill>
                <a:latin typeface="Rokkitt Bold"/>
                <a:ea typeface="Rokkitt Bold"/>
                <a:cs typeface="Rokkitt Bold"/>
                <a:sym typeface="Rokkitt Bold"/>
              </a:rPr>
              <a:t>4</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155639">
            <a:off x="-798290" y="-1613817"/>
            <a:ext cx="19884580" cy="13514634"/>
          </a:xfrm>
          <a:custGeom>
            <a:avLst/>
            <a:gdLst/>
            <a:ahLst/>
            <a:cxnLst/>
            <a:rect r="r" b="b" t="t" l="l"/>
            <a:pathLst>
              <a:path h="13514634" w="19884580">
                <a:moveTo>
                  <a:pt x="19884580" y="10106824"/>
                </a:moveTo>
                <a:lnTo>
                  <a:pt x="1916893" y="13514634"/>
                </a:lnTo>
                <a:lnTo>
                  <a:pt x="0" y="3407810"/>
                </a:lnTo>
                <a:lnTo>
                  <a:pt x="17967687" y="0"/>
                </a:lnTo>
                <a:lnTo>
                  <a:pt x="19884580" y="10106824"/>
                </a:lnTo>
                <a:close/>
              </a:path>
            </a:pathLst>
          </a:custGeom>
          <a:blipFill>
            <a:blip r:embed="rId2"/>
            <a:stretch>
              <a:fillRect l="0" t="-12807" r="0" b="-12807"/>
            </a:stretch>
          </a:blipFill>
        </p:spPr>
      </p:sp>
      <p:sp>
        <p:nvSpPr>
          <p:cNvPr name="TextBox 3" id="3"/>
          <p:cNvSpPr txBox="true"/>
          <p:nvPr/>
        </p:nvSpPr>
        <p:spPr>
          <a:xfrm rot="0">
            <a:off x="817814" y="1825512"/>
            <a:ext cx="6490480" cy="7281345"/>
          </a:xfrm>
          <a:prstGeom prst="rect">
            <a:avLst/>
          </a:prstGeom>
        </p:spPr>
        <p:txBody>
          <a:bodyPr anchor="t" rtlCol="false" tIns="0" lIns="0" bIns="0" rIns="0">
            <a:spAutoFit/>
          </a:bodyPr>
          <a:lstStyle/>
          <a:p>
            <a:pPr algn="l">
              <a:lnSpc>
                <a:spcPts val="4480"/>
              </a:lnSpc>
            </a:pPr>
            <a:r>
              <a:rPr lang="en-US" sz="3200" spc="-198" b="true">
                <a:solidFill>
                  <a:srgbClr val="000000"/>
                </a:solidFill>
                <a:latin typeface="Rokkitt Bold"/>
                <a:ea typeface="Rokkitt Bold"/>
                <a:cs typeface="Rokkitt Bold"/>
                <a:sym typeface="Rokkitt Bold"/>
              </a:rPr>
              <a:t>Random Forest Classifier</a:t>
            </a:r>
          </a:p>
          <a:p>
            <a:pPr algn="l">
              <a:lnSpc>
                <a:spcPts val="4480"/>
              </a:lnSpc>
            </a:pPr>
            <a:r>
              <a:rPr lang="en-US" sz="3200" spc="-198">
                <a:solidFill>
                  <a:srgbClr val="000000"/>
                </a:solidFill>
                <a:latin typeface="Rokkitt"/>
                <a:ea typeface="Rokkitt"/>
                <a:cs typeface="Rokkitt"/>
                <a:sym typeface="Rokkitt"/>
              </a:rPr>
              <a:t>   Tập siêu tham số </a:t>
            </a:r>
          </a:p>
          <a:p>
            <a:pPr algn="l">
              <a:lnSpc>
                <a:spcPts val="4480"/>
              </a:lnSpc>
            </a:pPr>
          </a:p>
          <a:p>
            <a:pPr algn="l">
              <a:lnSpc>
                <a:spcPts val="5552"/>
              </a:lnSpc>
            </a:pPr>
          </a:p>
          <a:p>
            <a:pPr algn="l">
              <a:lnSpc>
                <a:spcPts val="5552"/>
              </a:lnSpc>
            </a:pPr>
          </a:p>
          <a:p>
            <a:pPr algn="l">
              <a:lnSpc>
                <a:spcPts val="4480"/>
              </a:lnSpc>
            </a:pPr>
          </a:p>
          <a:p>
            <a:pPr algn="l">
              <a:lnSpc>
                <a:spcPts val="4480"/>
              </a:lnSpc>
            </a:pPr>
            <a:r>
              <a:rPr lang="en-US" sz="3200" spc="-198">
                <a:solidFill>
                  <a:srgbClr val="000000"/>
                </a:solidFill>
                <a:latin typeface="Rokkitt"/>
                <a:ea typeface="Rokkitt"/>
                <a:cs typeface="Rokkitt"/>
                <a:sym typeface="Rokkitt"/>
              </a:rPr>
              <a:t>   Siêu tham số tối ưu</a:t>
            </a:r>
          </a:p>
          <a:p>
            <a:pPr algn="l">
              <a:lnSpc>
                <a:spcPts val="4480"/>
              </a:lnSpc>
            </a:pPr>
          </a:p>
          <a:p>
            <a:pPr algn="l">
              <a:lnSpc>
                <a:spcPts val="4480"/>
              </a:lnSpc>
            </a:pPr>
          </a:p>
          <a:p>
            <a:pPr algn="l">
              <a:lnSpc>
                <a:spcPts val="4480"/>
              </a:lnSpc>
            </a:pPr>
          </a:p>
          <a:p>
            <a:pPr algn="l">
              <a:lnSpc>
                <a:spcPts val="5552"/>
              </a:lnSpc>
            </a:pPr>
          </a:p>
          <a:p>
            <a:pPr algn="l">
              <a:lnSpc>
                <a:spcPts val="5552"/>
              </a:lnSpc>
              <a:spcBef>
                <a:spcPct val="0"/>
              </a:spcBef>
            </a:pPr>
          </a:p>
        </p:txBody>
      </p:sp>
      <p:sp>
        <p:nvSpPr>
          <p:cNvPr name="TextBox 4" id="4"/>
          <p:cNvSpPr txBox="true"/>
          <p:nvPr/>
        </p:nvSpPr>
        <p:spPr>
          <a:xfrm rot="0">
            <a:off x="7644863" y="1825512"/>
            <a:ext cx="10126848" cy="7281345"/>
          </a:xfrm>
          <a:prstGeom prst="rect">
            <a:avLst/>
          </a:prstGeom>
        </p:spPr>
        <p:txBody>
          <a:bodyPr anchor="t" rtlCol="false" tIns="0" lIns="0" bIns="0" rIns="0">
            <a:spAutoFit/>
          </a:bodyPr>
          <a:lstStyle/>
          <a:p>
            <a:pPr algn="l">
              <a:lnSpc>
                <a:spcPts val="4480"/>
              </a:lnSpc>
            </a:pPr>
            <a:r>
              <a:rPr lang="en-US" sz="3200" spc="-198" b="true">
                <a:solidFill>
                  <a:srgbClr val="000000"/>
                </a:solidFill>
                <a:latin typeface="Rokkitt Bold"/>
                <a:ea typeface="Rokkitt Bold"/>
                <a:cs typeface="Rokkitt Bold"/>
                <a:sym typeface="Rokkitt Bold"/>
              </a:rPr>
              <a:t>Logistic Regression</a:t>
            </a:r>
          </a:p>
          <a:p>
            <a:pPr algn="l">
              <a:lnSpc>
                <a:spcPts val="4480"/>
              </a:lnSpc>
            </a:pPr>
            <a:r>
              <a:rPr lang="en-US" sz="3200" spc="-198">
                <a:solidFill>
                  <a:srgbClr val="000000"/>
                </a:solidFill>
                <a:latin typeface="Rokkitt"/>
                <a:ea typeface="Rokkitt"/>
                <a:cs typeface="Rokkitt"/>
                <a:sym typeface="Rokkitt"/>
              </a:rPr>
              <a:t>   Tập siêu tham số </a:t>
            </a:r>
          </a:p>
          <a:p>
            <a:pPr algn="l">
              <a:lnSpc>
                <a:spcPts val="4480"/>
              </a:lnSpc>
            </a:pPr>
          </a:p>
          <a:p>
            <a:pPr algn="l">
              <a:lnSpc>
                <a:spcPts val="5552"/>
              </a:lnSpc>
            </a:pPr>
          </a:p>
          <a:p>
            <a:pPr algn="l">
              <a:lnSpc>
                <a:spcPts val="5552"/>
              </a:lnSpc>
            </a:pPr>
          </a:p>
          <a:p>
            <a:pPr algn="l">
              <a:lnSpc>
                <a:spcPts val="4480"/>
              </a:lnSpc>
            </a:pPr>
          </a:p>
          <a:p>
            <a:pPr algn="l">
              <a:lnSpc>
                <a:spcPts val="4480"/>
              </a:lnSpc>
            </a:pPr>
            <a:r>
              <a:rPr lang="en-US" sz="3200" spc="-198">
                <a:solidFill>
                  <a:srgbClr val="000000"/>
                </a:solidFill>
                <a:latin typeface="Rokkitt"/>
                <a:ea typeface="Rokkitt"/>
                <a:cs typeface="Rokkitt"/>
                <a:sym typeface="Rokkitt"/>
              </a:rPr>
              <a:t>   Siêu tham số tối ưu</a:t>
            </a:r>
          </a:p>
          <a:p>
            <a:pPr algn="l">
              <a:lnSpc>
                <a:spcPts val="4480"/>
              </a:lnSpc>
            </a:pPr>
          </a:p>
          <a:p>
            <a:pPr algn="l">
              <a:lnSpc>
                <a:spcPts val="4480"/>
              </a:lnSpc>
            </a:pPr>
          </a:p>
          <a:p>
            <a:pPr algn="l">
              <a:lnSpc>
                <a:spcPts val="4480"/>
              </a:lnSpc>
            </a:pPr>
          </a:p>
          <a:p>
            <a:pPr algn="l">
              <a:lnSpc>
                <a:spcPts val="5552"/>
              </a:lnSpc>
            </a:pPr>
          </a:p>
          <a:p>
            <a:pPr algn="l">
              <a:lnSpc>
                <a:spcPts val="5552"/>
              </a:lnSpc>
              <a:spcBef>
                <a:spcPct val="0"/>
              </a:spcBef>
            </a:pPr>
          </a:p>
        </p:txBody>
      </p:sp>
      <p:sp>
        <p:nvSpPr>
          <p:cNvPr name="Freeform 5" id="5"/>
          <p:cNvSpPr/>
          <p:nvPr/>
        </p:nvSpPr>
        <p:spPr>
          <a:xfrm flipH="false" flipV="false" rot="0">
            <a:off x="7811145" y="2976436"/>
            <a:ext cx="9448155" cy="2252540"/>
          </a:xfrm>
          <a:custGeom>
            <a:avLst/>
            <a:gdLst/>
            <a:ahLst/>
            <a:cxnLst/>
            <a:rect r="r" b="b" t="t" l="l"/>
            <a:pathLst>
              <a:path h="2252540" w="9448155">
                <a:moveTo>
                  <a:pt x="0" y="0"/>
                </a:moveTo>
                <a:lnTo>
                  <a:pt x="9448155" y="0"/>
                </a:lnTo>
                <a:lnTo>
                  <a:pt x="9448155" y="2252540"/>
                </a:lnTo>
                <a:lnTo>
                  <a:pt x="0" y="2252540"/>
                </a:lnTo>
                <a:lnTo>
                  <a:pt x="0" y="0"/>
                </a:lnTo>
                <a:close/>
              </a:path>
            </a:pathLst>
          </a:custGeom>
          <a:blipFill>
            <a:blip r:embed="rId3"/>
            <a:stretch>
              <a:fillRect l="0" t="0" r="0" b="0"/>
            </a:stretch>
          </a:blipFill>
        </p:spPr>
      </p:sp>
      <p:sp>
        <p:nvSpPr>
          <p:cNvPr name="Freeform 6" id="6"/>
          <p:cNvSpPr/>
          <p:nvPr/>
        </p:nvSpPr>
        <p:spPr>
          <a:xfrm flipH="false" flipV="false" rot="0">
            <a:off x="1028700" y="2976436"/>
            <a:ext cx="6018731" cy="2105958"/>
          </a:xfrm>
          <a:custGeom>
            <a:avLst/>
            <a:gdLst/>
            <a:ahLst/>
            <a:cxnLst/>
            <a:rect r="r" b="b" t="t" l="l"/>
            <a:pathLst>
              <a:path h="2105958" w="6018731">
                <a:moveTo>
                  <a:pt x="0" y="0"/>
                </a:moveTo>
                <a:lnTo>
                  <a:pt x="6018731" y="0"/>
                </a:lnTo>
                <a:lnTo>
                  <a:pt x="6018731" y="2105958"/>
                </a:lnTo>
                <a:lnTo>
                  <a:pt x="0" y="2105958"/>
                </a:lnTo>
                <a:lnTo>
                  <a:pt x="0" y="0"/>
                </a:lnTo>
                <a:close/>
              </a:path>
            </a:pathLst>
          </a:custGeom>
          <a:blipFill>
            <a:blip r:embed="rId4"/>
            <a:stretch>
              <a:fillRect l="0" t="0" r="0" b="0"/>
            </a:stretch>
          </a:blipFill>
        </p:spPr>
      </p:sp>
      <p:sp>
        <p:nvSpPr>
          <p:cNvPr name="Freeform 7" id="7"/>
          <p:cNvSpPr/>
          <p:nvPr/>
        </p:nvSpPr>
        <p:spPr>
          <a:xfrm flipH="false" flipV="false" rot="0">
            <a:off x="1028700" y="6330169"/>
            <a:ext cx="6018731" cy="1992124"/>
          </a:xfrm>
          <a:custGeom>
            <a:avLst/>
            <a:gdLst/>
            <a:ahLst/>
            <a:cxnLst/>
            <a:rect r="r" b="b" t="t" l="l"/>
            <a:pathLst>
              <a:path h="1992124" w="6018731">
                <a:moveTo>
                  <a:pt x="0" y="0"/>
                </a:moveTo>
                <a:lnTo>
                  <a:pt x="6018731" y="0"/>
                </a:lnTo>
                <a:lnTo>
                  <a:pt x="6018731" y="1992123"/>
                </a:lnTo>
                <a:lnTo>
                  <a:pt x="0" y="1992123"/>
                </a:lnTo>
                <a:lnTo>
                  <a:pt x="0" y="0"/>
                </a:lnTo>
                <a:close/>
              </a:path>
            </a:pathLst>
          </a:custGeom>
          <a:blipFill>
            <a:blip r:embed="rId5"/>
            <a:stretch>
              <a:fillRect l="0" t="-3644" r="0" b="-3644"/>
            </a:stretch>
          </a:blipFill>
        </p:spPr>
      </p:sp>
      <p:sp>
        <p:nvSpPr>
          <p:cNvPr name="Freeform 8" id="8"/>
          <p:cNvSpPr/>
          <p:nvPr/>
        </p:nvSpPr>
        <p:spPr>
          <a:xfrm flipH="false" flipV="false" rot="0">
            <a:off x="7811145" y="6286393"/>
            <a:ext cx="9448155" cy="2035899"/>
          </a:xfrm>
          <a:custGeom>
            <a:avLst/>
            <a:gdLst/>
            <a:ahLst/>
            <a:cxnLst/>
            <a:rect r="r" b="b" t="t" l="l"/>
            <a:pathLst>
              <a:path h="2035899" w="9448155">
                <a:moveTo>
                  <a:pt x="0" y="0"/>
                </a:moveTo>
                <a:lnTo>
                  <a:pt x="9448155" y="0"/>
                </a:lnTo>
                <a:lnTo>
                  <a:pt x="9448155" y="2035899"/>
                </a:lnTo>
                <a:lnTo>
                  <a:pt x="0" y="2035899"/>
                </a:lnTo>
                <a:lnTo>
                  <a:pt x="0" y="0"/>
                </a:lnTo>
                <a:close/>
              </a:path>
            </a:pathLst>
          </a:custGeom>
          <a:blipFill>
            <a:blip r:embed="rId6"/>
            <a:stretch>
              <a:fillRect l="0" t="0" r="0" b="0"/>
            </a:stretch>
          </a:blipFill>
        </p:spPr>
      </p:sp>
      <p:sp>
        <p:nvSpPr>
          <p:cNvPr name="TextBox 9" id="9"/>
          <p:cNvSpPr txBox="true"/>
          <p:nvPr/>
        </p:nvSpPr>
        <p:spPr>
          <a:xfrm rot="0">
            <a:off x="817814" y="21590"/>
            <a:ext cx="17281932" cy="797560"/>
          </a:xfrm>
          <a:prstGeom prst="rect">
            <a:avLst/>
          </a:prstGeom>
        </p:spPr>
        <p:txBody>
          <a:bodyPr anchor="t" rtlCol="false" tIns="0" lIns="0" bIns="0" rIns="0">
            <a:spAutoFit/>
          </a:bodyPr>
          <a:lstStyle/>
          <a:p>
            <a:pPr algn="l">
              <a:lnSpc>
                <a:spcPts val="6439"/>
              </a:lnSpc>
              <a:spcBef>
                <a:spcPct val="0"/>
              </a:spcBef>
            </a:pPr>
            <a:r>
              <a:rPr lang="en-US" b="true" sz="4599" spc="-285">
                <a:solidFill>
                  <a:srgbClr val="000000"/>
                </a:solidFill>
                <a:latin typeface="Rokkitt Bold"/>
                <a:ea typeface="Rokkitt Bold"/>
                <a:cs typeface="Rokkitt Bold"/>
                <a:sym typeface="Rokkitt Bold"/>
              </a:rPr>
              <a:t>4.</a:t>
            </a:r>
            <a:r>
              <a:rPr lang="en-US" b="true" sz="4599" spc="-285">
                <a:solidFill>
                  <a:srgbClr val="000000"/>
                </a:solidFill>
                <a:latin typeface="Rokkitt Bold"/>
                <a:ea typeface="Rokkitt Bold"/>
                <a:cs typeface="Rokkitt Bold"/>
                <a:sym typeface="Rokkitt Bold"/>
              </a:rPr>
              <a:t>Xây dựng mô hình phân loại tuyến bay theo tiềm năng phát triển</a:t>
            </a:r>
          </a:p>
        </p:txBody>
      </p:sp>
      <p:sp>
        <p:nvSpPr>
          <p:cNvPr name="TextBox 10" id="10"/>
          <p:cNvSpPr txBox="true"/>
          <p:nvPr/>
        </p:nvSpPr>
        <p:spPr>
          <a:xfrm rot="0">
            <a:off x="817814" y="1103943"/>
            <a:ext cx="17281932" cy="622935"/>
          </a:xfrm>
          <a:prstGeom prst="rect">
            <a:avLst/>
          </a:prstGeom>
        </p:spPr>
        <p:txBody>
          <a:bodyPr anchor="t" rtlCol="false" tIns="0" lIns="0" bIns="0" rIns="0">
            <a:spAutoFit/>
          </a:bodyPr>
          <a:lstStyle/>
          <a:p>
            <a:pPr algn="l">
              <a:lnSpc>
                <a:spcPts val="5040"/>
              </a:lnSpc>
              <a:spcBef>
                <a:spcPct val="0"/>
              </a:spcBef>
            </a:pPr>
            <a:r>
              <a:rPr lang="en-US" b="true" sz="3600" spc="-223">
                <a:solidFill>
                  <a:srgbClr val="000000"/>
                </a:solidFill>
                <a:latin typeface="Rokkitt Bold"/>
                <a:ea typeface="Rokkitt Bold"/>
                <a:cs typeface="Rokkitt Bold"/>
                <a:sym typeface="Rokkitt Bold"/>
              </a:rPr>
              <a:t>Tìm siêu tham số tối ưu cho từng mô hình</a:t>
            </a:r>
          </a:p>
        </p:txBody>
      </p:sp>
      <p:sp>
        <p:nvSpPr>
          <p:cNvPr name="TextBox 11" id="11"/>
          <p:cNvSpPr txBox="true"/>
          <p:nvPr/>
        </p:nvSpPr>
        <p:spPr>
          <a:xfrm rot="0">
            <a:off x="17415616" y="9255216"/>
            <a:ext cx="533400" cy="797560"/>
          </a:xfrm>
          <a:prstGeom prst="rect">
            <a:avLst/>
          </a:prstGeom>
        </p:spPr>
        <p:txBody>
          <a:bodyPr anchor="t" rtlCol="false" tIns="0" lIns="0" bIns="0" rIns="0">
            <a:spAutoFit/>
          </a:bodyPr>
          <a:lstStyle/>
          <a:p>
            <a:pPr algn="ctr">
              <a:lnSpc>
                <a:spcPts val="6439"/>
              </a:lnSpc>
              <a:spcBef>
                <a:spcPct val="0"/>
              </a:spcBef>
            </a:pPr>
            <a:r>
              <a:rPr lang="en-US" b="true" sz="4599" spc="-285">
                <a:solidFill>
                  <a:srgbClr val="000000"/>
                </a:solidFill>
                <a:latin typeface="Rokkitt Bold"/>
                <a:ea typeface="Rokkitt Bold"/>
                <a:cs typeface="Rokkitt Bold"/>
                <a:sym typeface="Rokkitt Bold"/>
              </a:rPr>
              <a:t>39</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155639">
            <a:off x="-798290" y="-1613817"/>
            <a:ext cx="19884580" cy="13514634"/>
          </a:xfrm>
          <a:custGeom>
            <a:avLst/>
            <a:gdLst/>
            <a:ahLst/>
            <a:cxnLst/>
            <a:rect r="r" b="b" t="t" l="l"/>
            <a:pathLst>
              <a:path h="13514634" w="19884580">
                <a:moveTo>
                  <a:pt x="19884580" y="10106824"/>
                </a:moveTo>
                <a:lnTo>
                  <a:pt x="1916893" y="13514634"/>
                </a:lnTo>
                <a:lnTo>
                  <a:pt x="0" y="3407810"/>
                </a:lnTo>
                <a:lnTo>
                  <a:pt x="17967687" y="0"/>
                </a:lnTo>
                <a:lnTo>
                  <a:pt x="19884580" y="10106824"/>
                </a:lnTo>
                <a:close/>
              </a:path>
            </a:pathLst>
          </a:custGeom>
          <a:blipFill>
            <a:blip r:embed="rId2"/>
            <a:stretch>
              <a:fillRect l="0" t="-12807" r="0" b="-12807"/>
            </a:stretch>
          </a:blipFill>
        </p:spPr>
      </p:sp>
      <p:sp>
        <p:nvSpPr>
          <p:cNvPr name="Freeform 3" id="3"/>
          <p:cNvSpPr/>
          <p:nvPr/>
        </p:nvSpPr>
        <p:spPr>
          <a:xfrm flipH="false" flipV="false" rot="0">
            <a:off x="640226" y="3091964"/>
            <a:ext cx="16619074" cy="4009352"/>
          </a:xfrm>
          <a:custGeom>
            <a:avLst/>
            <a:gdLst/>
            <a:ahLst/>
            <a:cxnLst/>
            <a:rect r="r" b="b" t="t" l="l"/>
            <a:pathLst>
              <a:path h="4009352" w="16619074">
                <a:moveTo>
                  <a:pt x="0" y="0"/>
                </a:moveTo>
                <a:lnTo>
                  <a:pt x="16619074" y="0"/>
                </a:lnTo>
                <a:lnTo>
                  <a:pt x="16619074" y="4009352"/>
                </a:lnTo>
                <a:lnTo>
                  <a:pt x="0" y="4009352"/>
                </a:lnTo>
                <a:lnTo>
                  <a:pt x="0" y="0"/>
                </a:lnTo>
                <a:close/>
              </a:path>
            </a:pathLst>
          </a:custGeom>
          <a:blipFill>
            <a:blip r:embed="rId3"/>
            <a:stretch>
              <a:fillRect l="0" t="0" r="0" b="0"/>
            </a:stretch>
          </a:blipFill>
        </p:spPr>
      </p:sp>
      <p:sp>
        <p:nvSpPr>
          <p:cNvPr name="TextBox 4" id="4"/>
          <p:cNvSpPr txBox="true"/>
          <p:nvPr/>
        </p:nvSpPr>
        <p:spPr>
          <a:xfrm rot="0">
            <a:off x="817814" y="21590"/>
            <a:ext cx="17281932" cy="797560"/>
          </a:xfrm>
          <a:prstGeom prst="rect">
            <a:avLst/>
          </a:prstGeom>
        </p:spPr>
        <p:txBody>
          <a:bodyPr anchor="t" rtlCol="false" tIns="0" lIns="0" bIns="0" rIns="0">
            <a:spAutoFit/>
          </a:bodyPr>
          <a:lstStyle/>
          <a:p>
            <a:pPr algn="l">
              <a:lnSpc>
                <a:spcPts val="6439"/>
              </a:lnSpc>
              <a:spcBef>
                <a:spcPct val="0"/>
              </a:spcBef>
            </a:pPr>
            <a:r>
              <a:rPr lang="en-US" b="true" sz="4599" spc="-285">
                <a:solidFill>
                  <a:srgbClr val="000000"/>
                </a:solidFill>
                <a:latin typeface="Rokkitt Bold"/>
                <a:ea typeface="Rokkitt Bold"/>
                <a:cs typeface="Rokkitt Bold"/>
                <a:sym typeface="Rokkitt Bold"/>
              </a:rPr>
              <a:t>4.</a:t>
            </a:r>
            <a:r>
              <a:rPr lang="en-US" b="true" sz="4599" spc="-285">
                <a:solidFill>
                  <a:srgbClr val="000000"/>
                </a:solidFill>
                <a:latin typeface="Rokkitt Bold"/>
                <a:ea typeface="Rokkitt Bold"/>
                <a:cs typeface="Rokkitt Bold"/>
                <a:sym typeface="Rokkitt Bold"/>
              </a:rPr>
              <a:t>Xây dựng mô hình phân loại tuyến bay theo tiềm năng phát triển</a:t>
            </a:r>
          </a:p>
        </p:txBody>
      </p:sp>
      <p:sp>
        <p:nvSpPr>
          <p:cNvPr name="TextBox 5" id="5"/>
          <p:cNvSpPr txBox="true"/>
          <p:nvPr/>
        </p:nvSpPr>
        <p:spPr>
          <a:xfrm rot="0">
            <a:off x="640226" y="1446464"/>
            <a:ext cx="17281932" cy="622935"/>
          </a:xfrm>
          <a:prstGeom prst="rect">
            <a:avLst/>
          </a:prstGeom>
        </p:spPr>
        <p:txBody>
          <a:bodyPr anchor="t" rtlCol="false" tIns="0" lIns="0" bIns="0" rIns="0">
            <a:spAutoFit/>
          </a:bodyPr>
          <a:lstStyle/>
          <a:p>
            <a:pPr algn="l">
              <a:lnSpc>
                <a:spcPts val="5040"/>
              </a:lnSpc>
              <a:spcBef>
                <a:spcPct val="0"/>
              </a:spcBef>
            </a:pPr>
            <a:r>
              <a:rPr lang="en-US" b="true" sz="3600" spc="-223">
                <a:solidFill>
                  <a:srgbClr val="000000"/>
                </a:solidFill>
                <a:latin typeface="Rokkitt Bold"/>
                <a:ea typeface="Rokkitt Bold"/>
                <a:cs typeface="Rokkitt Bold"/>
                <a:sym typeface="Rokkitt Bold"/>
              </a:rPr>
              <a:t>Dự đoán trên 10 mẫu ngẫu nhiên với mô hình tốt nhất là Logistic Regression</a:t>
            </a:r>
          </a:p>
        </p:txBody>
      </p:sp>
      <p:sp>
        <p:nvSpPr>
          <p:cNvPr name="TextBox 6" id="6"/>
          <p:cNvSpPr txBox="true"/>
          <p:nvPr/>
        </p:nvSpPr>
        <p:spPr>
          <a:xfrm rot="0">
            <a:off x="17401031" y="9255216"/>
            <a:ext cx="562570" cy="797560"/>
          </a:xfrm>
          <a:prstGeom prst="rect">
            <a:avLst/>
          </a:prstGeom>
        </p:spPr>
        <p:txBody>
          <a:bodyPr anchor="t" rtlCol="false" tIns="0" lIns="0" bIns="0" rIns="0">
            <a:spAutoFit/>
          </a:bodyPr>
          <a:lstStyle/>
          <a:p>
            <a:pPr algn="ctr">
              <a:lnSpc>
                <a:spcPts val="6439"/>
              </a:lnSpc>
              <a:spcBef>
                <a:spcPct val="0"/>
              </a:spcBef>
            </a:pPr>
            <a:r>
              <a:rPr lang="en-US" b="true" sz="4599" spc="-285">
                <a:solidFill>
                  <a:srgbClr val="000000"/>
                </a:solidFill>
                <a:latin typeface="Rokkitt Bold"/>
                <a:ea typeface="Rokkitt Bold"/>
                <a:cs typeface="Rokkitt Bold"/>
                <a:sym typeface="Rokkitt Bold"/>
              </a:rPr>
              <a:t>40</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155639">
            <a:off x="-798290" y="-1613817"/>
            <a:ext cx="19884580" cy="13514634"/>
          </a:xfrm>
          <a:custGeom>
            <a:avLst/>
            <a:gdLst/>
            <a:ahLst/>
            <a:cxnLst/>
            <a:rect r="r" b="b" t="t" l="l"/>
            <a:pathLst>
              <a:path h="13514634" w="19884580">
                <a:moveTo>
                  <a:pt x="19884580" y="10106824"/>
                </a:moveTo>
                <a:lnTo>
                  <a:pt x="1916893" y="13514634"/>
                </a:lnTo>
                <a:lnTo>
                  <a:pt x="0" y="3407810"/>
                </a:lnTo>
                <a:lnTo>
                  <a:pt x="17967687" y="0"/>
                </a:lnTo>
                <a:lnTo>
                  <a:pt x="19884580" y="10106824"/>
                </a:lnTo>
                <a:close/>
              </a:path>
            </a:pathLst>
          </a:custGeom>
          <a:blipFill>
            <a:blip r:embed="rId2"/>
            <a:stretch>
              <a:fillRect l="0" t="-12807" r="0" b="-12807"/>
            </a:stretch>
          </a:blipFill>
        </p:spPr>
      </p:sp>
      <p:sp>
        <p:nvSpPr>
          <p:cNvPr name="Freeform 3" id="3"/>
          <p:cNvSpPr/>
          <p:nvPr/>
        </p:nvSpPr>
        <p:spPr>
          <a:xfrm flipH="false" flipV="false" rot="0">
            <a:off x="4324322" y="1028700"/>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3">
              <a:alphaModFix amt="46000"/>
            </a:blip>
            <a:stretch>
              <a:fillRect l="0" t="0" r="0" b="0"/>
            </a:stretch>
          </a:blipFill>
        </p:spPr>
      </p:sp>
      <p:sp>
        <p:nvSpPr>
          <p:cNvPr name="TextBox 4" id="4"/>
          <p:cNvSpPr txBox="true"/>
          <p:nvPr/>
        </p:nvSpPr>
        <p:spPr>
          <a:xfrm rot="0">
            <a:off x="2553979" y="3667297"/>
            <a:ext cx="13180042" cy="1768125"/>
          </a:xfrm>
          <a:prstGeom prst="rect">
            <a:avLst/>
          </a:prstGeom>
        </p:spPr>
        <p:txBody>
          <a:bodyPr anchor="t" rtlCol="false" tIns="0" lIns="0" bIns="0" rIns="0">
            <a:spAutoFit/>
          </a:bodyPr>
          <a:lstStyle/>
          <a:p>
            <a:pPr algn="ctr">
              <a:lnSpc>
                <a:spcPts val="13240"/>
              </a:lnSpc>
            </a:pPr>
            <a:r>
              <a:rPr lang="en-US" b="true" sz="13374" spc="-829">
                <a:solidFill>
                  <a:srgbClr val="000000"/>
                </a:solidFill>
                <a:latin typeface="Cinzel Decorative Bold"/>
                <a:ea typeface="Cinzel Decorative Bold"/>
                <a:cs typeface="Cinzel Decorative Bold"/>
                <a:sym typeface="Cinzel Decorative Bold"/>
              </a:rPr>
              <a:t>thank you</a:t>
            </a:r>
          </a:p>
        </p:txBody>
      </p:sp>
      <p:sp>
        <p:nvSpPr>
          <p:cNvPr name="Freeform 5" id="5"/>
          <p:cNvSpPr/>
          <p:nvPr/>
        </p:nvSpPr>
        <p:spPr>
          <a:xfrm flipH="false" flipV="false" rot="5400000">
            <a:off x="14586896" y="726124"/>
            <a:ext cx="5344807" cy="828445"/>
          </a:xfrm>
          <a:custGeom>
            <a:avLst/>
            <a:gdLst/>
            <a:ahLst/>
            <a:cxnLst/>
            <a:rect r="r" b="b" t="t" l="l"/>
            <a:pathLst>
              <a:path h="828445" w="5344807">
                <a:moveTo>
                  <a:pt x="0" y="0"/>
                </a:moveTo>
                <a:lnTo>
                  <a:pt x="5344808" y="0"/>
                </a:lnTo>
                <a:lnTo>
                  <a:pt x="5344808" y="828445"/>
                </a:lnTo>
                <a:lnTo>
                  <a:pt x="0" y="8284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657131" y="8433629"/>
            <a:ext cx="5286429" cy="1044070"/>
          </a:xfrm>
          <a:custGeom>
            <a:avLst/>
            <a:gdLst/>
            <a:ahLst/>
            <a:cxnLst/>
            <a:rect r="r" b="b" t="t" l="l"/>
            <a:pathLst>
              <a:path h="1044070" w="5286429">
                <a:moveTo>
                  <a:pt x="0" y="0"/>
                </a:moveTo>
                <a:lnTo>
                  <a:pt x="5286430" y="0"/>
                </a:lnTo>
                <a:lnTo>
                  <a:pt x="5286430" y="1044070"/>
                </a:lnTo>
                <a:lnTo>
                  <a:pt x="0" y="10440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155639">
            <a:off x="-798290" y="-1613817"/>
            <a:ext cx="19884580" cy="13514634"/>
          </a:xfrm>
          <a:custGeom>
            <a:avLst/>
            <a:gdLst/>
            <a:ahLst/>
            <a:cxnLst/>
            <a:rect r="r" b="b" t="t" l="l"/>
            <a:pathLst>
              <a:path h="13514634" w="19884580">
                <a:moveTo>
                  <a:pt x="19884580" y="10106824"/>
                </a:moveTo>
                <a:lnTo>
                  <a:pt x="1916893" y="13514634"/>
                </a:lnTo>
                <a:lnTo>
                  <a:pt x="0" y="3407810"/>
                </a:lnTo>
                <a:lnTo>
                  <a:pt x="17967687" y="0"/>
                </a:lnTo>
                <a:lnTo>
                  <a:pt x="19884580" y="10106824"/>
                </a:lnTo>
                <a:close/>
              </a:path>
            </a:pathLst>
          </a:custGeom>
          <a:blipFill>
            <a:blip r:embed="rId2"/>
            <a:stretch>
              <a:fillRect l="0" t="-12807" r="0" b="-12807"/>
            </a:stretch>
          </a:blipFill>
        </p:spPr>
      </p:sp>
      <p:sp>
        <p:nvSpPr>
          <p:cNvPr name="TextBox 3" id="3"/>
          <p:cNvSpPr txBox="true"/>
          <p:nvPr/>
        </p:nvSpPr>
        <p:spPr>
          <a:xfrm rot="0">
            <a:off x="650350" y="370846"/>
            <a:ext cx="17217838" cy="610616"/>
          </a:xfrm>
          <a:prstGeom prst="rect">
            <a:avLst/>
          </a:prstGeom>
        </p:spPr>
        <p:txBody>
          <a:bodyPr anchor="t" rtlCol="false" tIns="0" lIns="0" bIns="0" rIns="0">
            <a:spAutoFit/>
          </a:bodyPr>
          <a:lstStyle/>
          <a:p>
            <a:pPr algn="ctr">
              <a:lnSpc>
                <a:spcPts val="4461"/>
              </a:lnSpc>
            </a:pPr>
            <a:r>
              <a:rPr lang="en-US" b="true" sz="4599" spc="-285">
                <a:solidFill>
                  <a:srgbClr val="000000"/>
                </a:solidFill>
                <a:latin typeface="Rokkitt Bold"/>
                <a:ea typeface="Rokkitt Bold"/>
                <a:cs typeface="Rokkitt Bold"/>
                <a:sym typeface="Rokkitt Bold"/>
              </a:rPr>
              <a:t>a Xây dự mô hình dự đoán giá vé trung bình trên một chuyến bay nhất định </a:t>
            </a:r>
          </a:p>
        </p:txBody>
      </p:sp>
      <p:sp>
        <p:nvSpPr>
          <p:cNvPr name="TextBox 4" id="4"/>
          <p:cNvSpPr txBox="true"/>
          <p:nvPr/>
        </p:nvSpPr>
        <p:spPr>
          <a:xfrm rot="0">
            <a:off x="1253027" y="1173482"/>
            <a:ext cx="11090004" cy="7608568"/>
          </a:xfrm>
          <a:prstGeom prst="rect">
            <a:avLst/>
          </a:prstGeom>
        </p:spPr>
        <p:txBody>
          <a:bodyPr anchor="t" rtlCol="false" tIns="0" lIns="0" bIns="0" rIns="0">
            <a:spAutoFit/>
          </a:bodyPr>
          <a:lstStyle/>
          <a:p>
            <a:pPr algn="l">
              <a:lnSpc>
                <a:spcPts val="3780"/>
              </a:lnSpc>
            </a:pPr>
          </a:p>
          <a:p>
            <a:pPr algn="l">
              <a:lnSpc>
                <a:spcPts val="3780"/>
              </a:lnSpc>
            </a:pPr>
            <a:r>
              <a:rPr lang="en-US" sz="2700" spc="-167">
                <a:solidFill>
                  <a:srgbClr val="000000"/>
                </a:solidFill>
                <a:latin typeface="Rokkitt"/>
                <a:ea typeface="Rokkitt"/>
                <a:cs typeface="Rokkitt"/>
                <a:sym typeface="Rokkitt"/>
              </a:rPr>
              <a:t>   </a:t>
            </a:r>
            <a:r>
              <a:rPr lang="en-US" sz="2700" spc="-167" b="true">
                <a:solidFill>
                  <a:srgbClr val="000000"/>
                </a:solidFill>
                <a:latin typeface="Rokkitt Bold"/>
                <a:ea typeface="Rokkitt Bold"/>
                <a:cs typeface="Rokkitt Bold"/>
                <a:sym typeface="Rokkitt Bold"/>
              </a:rPr>
              <a:t>Xử lý dữ liệu</a:t>
            </a:r>
            <a:r>
              <a:rPr lang="en-US" sz="2700" spc="-167" b="true">
                <a:solidFill>
                  <a:srgbClr val="000000"/>
                </a:solidFill>
                <a:latin typeface="Rokkitt Bold"/>
                <a:ea typeface="Rokkitt Bold"/>
                <a:cs typeface="Rokkitt Bold"/>
                <a:sym typeface="Rokkitt Bold"/>
              </a:rPr>
              <a:t>:</a:t>
            </a:r>
          </a:p>
          <a:p>
            <a:pPr algn="l" marL="582943" indent="-291471" lvl="1">
              <a:lnSpc>
                <a:spcPts val="3780"/>
              </a:lnSpc>
              <a:buFont typeface="Arial"/>
              <a:buChar char="•"/>
            </a:pPr>
            <a:r>
              <a:rPr lang="en-US" sz="2700" spc="-167">
                <a:solidFill>
                  <a:srgbClr val="000000"/>
                </a:solidFill>
                <a:latin typeface="Rokkitt"/>
                <a:ea typeface="Rokkitt"/>
                <a:cs typeface="Rokkitt"/>
                <a:sym typeface="Rokkitt"/>
              </a:rPr>
              <a:t>     Kiểm tra dữ liệu thiếu, loại bỏ các cột không cần thiết, các dòng bị thiếu dữ liệu,...</a:t>
            </a:r>
          </a:p>
          <a:p>
            <a:pPr algn="l" marL="582943" indent="-291471" lvl="1">
              <a:lnSpc>
                <a:spcPts val="3780"/>
              </a:lnSpc>
              <a:buFont typeface="Arial"/>
              <a:buChar char="•"/>
            </a:pPr>
            <a:r>
              <a:rPr lang="en-US" sz="2700" spc="-167">
                <a:solidFill>
                  <a:srgbClr val="000000"/>
                </a:solidFill>
                <a:latin typeface="Rokkitt"/>
                <a:ea typeface="Rokkitt"/>
                <a:cs typeface="Rokkitt"/>
                <a:sym typeface="Rokkitt"/>
              </a:rPr>
              <a:t>     Mã hóa biến phân loại bằng StringIndexer, OneHotEncoder</a:t>
            </a:r>
          </a:p>
          <a:p>
            <a:pPr algn="l" marL="582943" indent="-291471" lvl="1">
              <a:lnSpc>
                <a:spcPts val="3780"/>
              </a:lnSpc>
              <a:buFont typeface="Arial"/>
              <a:buChar char="•"/>
            </a:pPr>
            <a:r>
              <a:rPr lang="en-US" sz="2700" spc="-167">
                <a:solidFill>
                  <a:srgbClr val="000000"/>
                </a:solidFill>
                <a:latin typeface="Rokkitt"/>
                <a:ea typeface="Rokkitt"/>
                <a:cs typeface="Rokkitt"/>
                <a:sym typeface="Rokkitt"/>
              </a:rPr>
              <a:t>     Tạo thêm các đặc trưng mới (fare_diff, hhi, fare_per_mile)</a:t>
            </a:r>
          </a:p>
          <a:p>
            <a:pPr algn="l" marL="582943" indent="-291471" lvl="1">
              <a:lnSpc>
                <a:spcPts val="3780"/>
              </a:lnSpc>
              <a:buFont typeface="Arial"/>
              <a:buChar char="•"/>
            </a:pPr>
            <a:r>
              <a:rPr lang="en-US" sz="2700" spc="-167">
                <a:solidFill>
                  <a:srgbClr val="000000"/>
                </a:solidFill>
                <a:latin typeface="Rokkitt"/>
                <a:ea typeface="Rokkitt"/>
                <a:cs typeface="Rokkitt"/>
                <a:sym typeface="Rokkitt"/>
              </a:rPr>
              <a:t>     Chuẩn hóa dữ liệu bằng StandardScaler</a:t>
            </a:r>
          </a:p>
          <a:p>
            <a:pPr algn="l">
              <a:lnSpc>
                <a:spcPts val="3780"/>
              </a:lnSpc>
            </a:pPr>
            <a:r>
              <a:rPr lang="en-US" sz="2700" spc="-167">
                <a:solidFill>
                  <a:srgbClr val="000000"/>
                </a:solidFill>
                <a:latin typeface="Rokkitt"/>
                <a:ea typeface="Rokkitt"/>
                <a:cs typeface="Rokkitt"/>
                <a:sym typeface="Rokkitt"/>
              </a:rPr>
              <a:t>   </a:t>
            </a:r>
            <a:r>
              <a:rPr lang="en-US" sz="2700" spc="-167" b="true">
                <a:solidFill>
                  <a:srgbClr val="000000"/>
                </a:solidFill>
                <a:latin typeface="Rokkitt Bold"/>
                <a:ea typeface="Rokkitt Bold"/>
                <a:cs typeface="Rokkitt Bold"/>
                <a:sym typeface="Rokkitt Bold"/>
              </a:rPr>
              <a:t>Tìm siêu tham số tối ưu:</a:t>
            </a:r>
            <a:r>
              <a:rPr lang="en-US" sz="2700" spc="-167">
                <a:solidFill>
                  <a:srgbClr val="000000"/>
                </a:solidFill>
                <a:latin typeface="Rokkitt"/>
                <a:ea typeface="Rokkitt"/>
                <a:cs typeface="Rokkitt"/>
                <a:sym typeface="Rokkitt"/>
              </a:rPr>
              <a:t> Sử dụng công cụ TrainValidationSplit tìm tổ hợp siêu tham số tốt nhất cho từng mô hình bằng cách chia dữ liệu huấn luyện thành:</a:t>
            </a:r>
          </a:p>
          <a:p>
            <a:pPr algn="l" marL="582943" indent="-291471" lvl="1">
              <a:lnSpc>
                <a:spcPts val="3780"/>
              </a:lnSpc>
              <a:buFont typeface="Arial"/>
              <a:buChar char="•"/>
            </a:pPr>
            <a:r>
              <a:rPr lang="en-US" sz="2700" spc="-167">
                <a:solidFill>
                  <a:srgbClr val="000000"/>
                </a:solidFill>
                <a:latin typeface="Rokkitt"/>
                <a:ea typeface="Rokkitt"/>
                <a:cs typeface="Rokkitt"/>
                <a:sym typeface="Rokkitt"/>
              </a:rPr>
              <a:t>80% dùng để train</a:t>
            </a:r>
          </a:p>
          <a:p>
            <a:pPr algn="l" marL="582943" indent="-291471" lvl="1">
              <a:lnSpc>
                <a:spcPts val="3780"/>
              </a:lnSpc>
              <a:buFont typeface="Arial"/>
              <a:buChar char="•"/>
            </a:pPr>
            <a:r>
              <a:rPr lang="en-US" sz="2700" spc="-167">
                <a:solidFill>
                  <a:srgbClr val="000000"/>
                </a:solidFill>
                <a:latin typeface="Rokkitt"/>
                <a:ea typeface="Rokkitt"/>
                <a:cs typeface="Rokkitt"/>
                <a:sym typeface="Rokkitt"/>
              </a:rPr>
              <a:t>20% dùng để validation (kiểm định)</a:t>
            </a:r>
          </a:p>
          <a:p>
            <a:pPr algn="l">
              <a:lnSpc>
                <a:spcPts val="3780"/>
              </a:lnSpc>
            </a:pPr>
            <a:r>
              <a:rPr lang="en-US" sz="2700" spc="-167">
                <a:solidFill>
                  <a:srgbClr val="000000"/>
                </a:solidFill>
                <a:latin typeface="Rokkitt"/>
                <a:ea typeface="Rokkitt"/>
                <a:cs typeface="Rokkitt"/>
                <a:sym typeface="Rokkitt"/>
              </a:rPr>
              <a:t>  </a:t>
            </a:r>
            <a:r>
              <a:rPr lang="en-US" sz="2700" spc="-167" b="true">
                <a:solidFill>
                  <a:srgbClr val="000000"/>
                </a:solidFill>
                <a:latin typeface="Rokkitt Bold"/>
                <a:ea typeface="Rokkitt Bold"/>
                <a:cs typeface="Rokkitt Bold"/>
                <a:sym typeface="Rokkitt Bold"/>
              </a:rPr>
              <a:t>Mô hình sử dụng:</a:t>
            </a:r>
          </a:p>
          <a:p>
            <a:pPr algn="l" marL="582943" indent="-291471" lvl="1">
              <a:lnSpc>
                <a:spcPts val="3780"/>
              </a:lnSpc>
              <a:buFont typeface="Arial"/>
              <a:buChar char="•"/>
            </a:pPr>
            <a:r>
              <a:rPr lang="en-US" sz="2700" spc="-167">
                <a:solidFill>
                  <a:srgbClr val="000000"/>
                </a:solidFill>
                <a:latin typeface="Rokkitt"/>
                <a:ea typeface="Rokkitt"/>
                <a:cs typeface="Rokkitt"/>
                <a:sym typeface="Rokkitt"/>
              </a:rPr>
              <a:t>    Random Forest Regressor: Mạnh trong dữ liệu phi tuyến, ít cần chuẩn hóa dữ liệu, kháng nhiễu tốt.</a:t>
            </a:r>
          </a:p>
          <a:p>
            <a:pPr algn="l" marL="582943" indent="-291471" lvl="1">
              <a:lnSpc>
                <a:spcPts val="3780"/>
              </a:lnSpc>
              <a:buFont typeface="Arial"/>
              <a:buChar char="•"/>
            </a:pPr>
            <a:r>
              <a:rPr lang="en-US" sz="2700" spc="-167">
                <a:solidFill>
                  <a:srgbClr val="000000"/>
                </a:solidFill>
                <a:latin typeface="Rokkitt"/>
                <a:ea typeface="Rokkitt"/>
                <a:cs typeface="Rokkitt"/>
                <a:sym typeface="Rokkitt"/>
              </a:rPr>
              <a:t>    Gradient Boosted Tree (GBT) Regressor: Cải thiện sai số bằng cách huấn luyện dãy cây kế tiếp nhau, giúp tăng độ chính xác.</a:t>
            </a:r>
          </a:p>
          <a:p>
            <a:pPr algn="l">
              <a:lnSpc>
                <a:spcPts val="3780"/>
              </a:lnSpc>
              <a:spcBef>
                <a:spcPct val="0"/>
              </a:spcBef>
            </a:pPr>
          </a:p>
        </p:txBody>
      </p:sp>
      <p:sp>
        <p:nvSpPr>
          <p:cNvPr name="TextBox 5" id="5"/>
          <p:cNvSpPr txBox="true"/>
          <p:nvPr/>
        </p:nvSpPr>
        <p:spPr>
          <a:xfrm rot="0">
            <a:off x="17543261" y="9255216"/>
            <a:ext cx="278110" cy="797560"/>
          </a:xfrm>
          <a:prstGeom prst="rect">
            <a:avLst/>
          </a:prstGeom>
        </p:spPr>
        <p:txBody>
          <a:bodyPr anchor="t" rtlCol="false" tIns="0" lIns="0" bIns="0" rIns="0">
            <a:spAutoFit/>
          </a:bodyPr>
          <a:lstStyle/>
          <a:p>
            <a:pPr algn="ctr">
              <a:lnSpc>
                <a:spcPts val="6439"/>
              </a:lnSpc>
              <a:spcBef>
                <a:spcPct val="0"/>
              </a:spcBef>
            </a:pPr>
            <a:r>
              <a:rPr lang="en-US" b="true" sz="4599" spc="-285">
                <a:solidFill>
                  <a:srgbClr val="000000"/>
                </a:solidFill>
                <a:latin typeface="Rokkitt Bold"/>
                <a:ea typeface="Rokkitt Bold"/>
                <a:cs typeface="Rokkitt Bold"/>
                <a:sym typeface="Rokkitt Bold"/>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155639">
            <a:off x="-798290" y="-1613817"/>
            <a:ext cx="19884580" cy="13514634"/>
          </a:xfrm>
          <a:custGeom>
            <a:avLst/>
            <a:gdLst/>
            <a:ahLst/>
            <a:cxnLst/>
            <a:rect r="r" b="b" t="t" l="l"/>
            <a:pathLst>
              <a:path h="13514634" w="19884580">
                <a:moveTo>
                  <a:pt x="19884580" y="10106824"/>
                </a:moveTo>
                <a:lnTo>
                  <a:pt x="1916893" y="13514634"/>
                </a:lnTo>
                <a:lnTo>
                  <a:pt x="0" y="3407810"/>
                </a:lnTo>
                <a:lnTo>
                  <a:pt x="17967687" y="0"/>
                </a:lnTo>
                <a:lnTo>
                  <a:pt x="19884580" y="10106824"/>
                </a:lnTo>
                <a:close/>
              </a:path>
            </a:pathLst>
          </a:custGeom>
          <a:blipFill>
            <a:blip r:embed="rId2"/>
            <a:stretch>
              <a:fillRect l="0" t="-12807" r="0" b="-12807"/>
            </a:stretch>
          </a:blipFill>
        </p:spPr>
      </p:sp>
      <p:sp>
        <p:nvSpPr>
          <p:cNvPr name="TextBox 3" id="3"/>
          <p:cNvSpPr txBox="true"/>
          <p:nvPr/>
        </p:nvSpPr>
        <p:spPr>
          <a:xfrm rot="0">
            <a:off x="1019175" y="1628492"/>
            <a:ext cx="7760458" cy="5227318"/>
          </a:xfrm>
          <a:prstGeom prst="rect">
            <a:avLst/>
          </a:prstGeom>
        </p:spPr>
        <p:txBody>
          <a:bodyPr anchor="t" rtlCol="false" tIns="0" lIns="0" bIns="0" rIns="0">
            <a:spAutoFit/>
          </a:bodyPr>
          <a:lstStyle/>
          <a:p>
            <a:pPr algn="l">
              <a:lnSpc>
                <a:spcPts val="3780"/>
              </a:lnSpc>
            </a:pPr>
            <a:r>
              <a:rPr lang="en-US" sz="2700" spc="-167" b="true">
                <a:solidFill>
                  <a:srgbClr val="000000"/>
                </a:solidFill>
                <a:latin typeface="Rokkitt Bold"/>
                <a:ea typeface="Rokkitt Bold"/>
                <a:cs typeface="Rokkitt Bold"/>
                <a:sym typeface="Rokkitt Bold"/>
              </a:rPr>
              <a:t>Random Forest Regressor</a:t>
            </a:r>
          </a:p>
          <a:p>
            <a:pPr algn="l">
              <a:lnSpc>
                <a:spcPts val="3780"/>
              </a:lnSpc>
            </a:pPr>
            <a:r>
              <a:rPr lang="en-US" sz="2700" spc="-167">
                <a:solidFill>
                  <a:srgbClr val="000000"/>
                </a:solidFill>
                <a:latin typeface="Rokkitt"/>
                <a:ea typeface="Rokkitt"/>
                <a:cs typeface="Rokkitt"/>
                <a:sym typeface="Rokkitt"/>
              </a:rPr>
              <a:t>    Tập tham số đầu vào :                Tham số tối ưu :</a:t>
            </a:r>
          </a:p>
          <a:p>
            <a:pPr algn="l">
              <a:lnSpc>
                <a:spcPts val="3780"/>
              </a:lnSpc>
            </a:pPr>
          </a:p>
          <a:p>
            <a:pPr algn="l">
              <a:lnSpc>
                <a:spcPts val="3780"/>
              </a:lnSpc>
            </a:pPr>
          </a:p>
          <a:p>
            <a:pPr algn="l">
              <a:lnSpc>
                <a:spcPts val="3780"/>
              </a:lnSpc>
            </a:pPr>
          </a:p>
          <a:p>
            <a:pPr algn="l">
              <a:lnSpc>
                <a:spcPts val="3780"/>
              </a:lnSpc>
            </a:pPr>
            <a:r>
              <a:rPr lang="en-US" sz="2700" spc="-167">
                <a:solidFill>
                  <a:srgbClr val="000000"/>
                </a:solidFill>
                <a:latin typeface="Rokkitt"/>
                <a:ea typeface="Rokkitt"/>
                <a:cs typeface="Rokkitt"/>
                <a:sym typeface="Rokkitt"/>
              </a:rPr>
              <a:t>   </a:t>
            </a:r>
          </a:p>
          <a:p>
            <a:pPr algn="l">
              <a:lnSpc>
                <a:spcPts val="3780"/>
              </a:lnSpc>
            </a:pPr>
            <a:r>
              <a:rPr lang="en-US" sz="2700" spc="-167">
                <a:solidFill>
                  <a:srgbClr val="000000"/>
                </a:solidFill>
                <a:latin typeface="Rokkitt"/>
                <a:ea typeface="Rokkitt"/>
                <a:cs typeface="Rokkitt"/>
                <a:sym typeface="Rokkitt"/>
              </a:rPr>
              <a:t>    </a:t>
            </a:r>
          </a:p>
          <a:p>
            <a:pPr algn="l">
              <a:lnSpc>
                <a:spcPts val="3780"/>
              </a:lnSpc>
            </a:pPr>
            <a:r>
              <a:rPr lang="en-US" sz="2700" spc="-167">
                <a:solidFill>
                  <a:srgbClr val="000000"/>
                </a:solidFill>
                <a:latin typeface="Rokkitt"/>
                <a:ea typeface="Rokkitt"/>
                <a:cs typeface="Rokkitt"/>
                <a:sym typeface="Rokkitt"/>
              </a:rPr>
              <a:t>     Kết quả mô hình : </a:t>
            </a:r>
          </a:p>
          <a:p>
            <a:pPr algn="l">
              <a:lnSpc>
                <a:spcPts val="3780"/>
              </a:lnSpc>
            </a:pPr>
            <a:r>
              <a:rPr lang="en-US" sz="2700" spc="-167">
                <a:solidFill>
                  <a:srgbClr val="000000"/>
                </a:solidFill>
                <a:latin typeface="Rokkitt"/>
                <a:ea typeface="Rokkitt"/>
                <a:cs typeface="Rokkitt"/>
                <a:sym typeface="Rokkitt"/>
              </a:rPr>
              <a:t> </a:t>
            </a:r>
          </a:p>
          <a:p>
            <a:pPr algn="l">
              <a:lnSpc>
                <a:spcPts val="3780"/>
              </a:lnSpc>
            </a:pPr>
          </a:p>
          <a:p>
            <a:pPr algn="l">
              <a:lnSpc>
                <a:spcPts val="3780"/>
              </a:lnSpc>
              <a:spcBef>
                <a:spcPct val="0"/>
              </a:spcBef>
            </a:pPr>
          </a:p>
        </p:txBody>
      </p:sp>
      <p:sp>
        <p:nvSpPr>
          <p:cNvPr name="Freeform 4" id="4"/>
          <p:cNvSpPr/>
          <p:nvPr/>
        </p:nvSpPr>
        <p:spPr>
          <a:xfrm flipH="false" flipV="false" rot="0">
            <a:off x="5245420" y="2725008"/>
            <a:ext cx="3307757" cy="1767708"/>
          </a:xfrm>
          <a:custGeom>
            <a:avLst/>
            <a:gdLst/>
            <a:ahLst/>
            <a:cxnLst/>
            <a:rect r="r" b="b" t="t" l="l"/>
            <a:pathLst>
              <a:path h="1767708" w="3307757">
                <a:moveTo>
                  <a:pt x="0" y="0"/>
                </a:moveTo>
                <a:lnTo>
                  <a:pt x="3307756" y="0"/>
                </a:lnTo>
                <a:lnTo>
                  <a:pt x="3307756" y="1767708"/>
                </a:lnTo>
                <a:lnTo>
                  <a:pt x="0" y="1767708"/>
                </a:lnTo>
                <a:lnTo>
                  <a:pt x="0" y="0"/>
                </a:lnTo>
                <a:close/>
              </a:path>
            </a:pathLst>
          </a:custGeom>
          <a:blipFill>
            <a:blip r:embed="rId3"/>
            <a:stretch>
              <a:fillRect l="0" t="0" r="0" b="0"/>
            </a:stretch>
          </a:blipFill>
        </p:spPr>
      </p:sp>
      <p:sp>
        <p:nvSpPr>
          <p:cNvPr name="Freeform 5" id="5"/>
          <p:cNvSpPr/>
          <p:nvPr/>
        </p:nvSpPr>
        <p:spPr>
          <a:xfrm flipH="false" flipV="false" rot="0">
            <a:off x="1346345" y="5654766"/>
            <a:ext cx="3307757" cy="3137493"/>
          </a:xfrm>
          <a:custGeom>
            <a:avLst/>
            <a:gdLst/>
            <a:ahLst/>
            <a:cxnLst/>
            <a:rect r="r" b="b" t="t" l="l"/>
            <a:pathLst>
              <a:path h="3137493" w="3307757">
                <a:moveTo>
                  <a:pt x="0" y="0"/>
                </a:moveTo>
                <a:lnTo>
                  <a:pt x="3307756" y="0"/>
                </a:lnTo>
                <a:lnTo>
                  <a:pt x="3307756" y="3137494"/>
                </a:lnTo>
                <a:lnTo>
                  <a:pt x="0" y="3137494"/>
                </a:lnTo>
                <a:lnTo>
                  <a:pt x="0" y="0"/>
                </a:lnTo>
                <a:close/>
              </a:path>
            </a:pathLst>
          </a:custGeom>
          <a:blipFill>
            <a:blip r:embed="rId4"/>
            <a:stretch>
              <a:fillRect l="0" t="0" r="-9906" b="-5623"/>
            </a:stretch>
          </a:blipFill>
        </p:spPr>
      </p:sp>
      <p:sp>
        <p:nvSpPr>
          <p:cNvPr name="Freeform 6" id="6"/>
          <p:cNvSpPr/>
          <p:nvPr/>
        </p:nvSpPr>
        <p:spPr>
          <a:xfrm flipH="false" flipV="false" rot="0">
            <a:off x="14018681" y="2810748"/>
            <a:ext cx="3425476" cy="1596228"/>
          </a:xfrm>
          <a:custGeom>
            <a:avLst/>
            <a:gdLst/>
            <a:ahLst/>
            <a:cxnLst/>
            <a:rect r="r" b="b" t="t" l="l"/>
            <a:pathLst>
              <a:path h="1596228" w="3425476">
                <a:moveTo>
                  <a:pt x="0" y="0"/>
                </a:moveTo>
                <a:lnTo>
                  <a:pt x="3425476" y="0"/>
                </a:lnTo>
                <a:lnTo>
                  <a:pt x="3425476" y="1596228"/>
                </a:lnTo>
                <a:lnTo>
                  <a:pt x="0" y="1596228"/>
                </a:lnTo>
                <a:lnTo>
                  <a:pt x="0" y="0"/>
                </a:lnTo>
                <a:close/>
              </a:path>
            </a:pathLst>
          </a:custGeom>
          <a:blipFill>
            <a:blip r:embed="rId5"/>
            <a:stretch>
              <a:fillRect l="-16490" t="-1883" r="0" b="-1883"/>
            </a:stretch>
          </a:blipFill>
        </p:spPr>
      </p:sp>
      <p:sp>
        <p:nvSpPr>
          <p:cNvPr name="Freeform 7" id="7"/>
          <p:cNvSpPr/>
          <p:nvPr/>
        </p:nvSpPr>
        <p:spPr>
          <a:xfrm flipH="false" flipV="false" rot="0">
            <a:off x="9965961" y="5654766"/>
            <a:ext cx="3425476" cy="3137493"/>
          </a:xfrm>
          <a:custGeom>
            <a:avLst/>
            <a:gdLst/>
            <a:ahLst/>
            <a:cxnLst/>
            <a:rect r="r" b="b" t="t" l="l"/>
            <a:pathLst>
              <a:path h="3137493" w="3425476">
                <a:moveTo>
                  <a:pt x="0" y="0"/>
                </a:moveTo>
                <a:lnTo>
                  <a:pt x="3425476" y="0"/>
                </a:lnTo>
                <a:lnTo>
                  <a:pt x="3425476" y="3137494"/>
                </a:lnTo>
                <a:lnTo>
                  <a:pt x="0" y="3137494"/>
                </a:lnTo>
                <a:lnTo>
                  <a:pt x="0" y="0"/>
                </a:lnTo>
                <a:close/>
              </a:path>
            </a:pathLst>
          </a:custGeom>
          <a:blipFill>
            <a:blip r:embed="rId6"/>
            <a:stretch>
              <a:fillRect l="0" t="0" r="0" b="0"/>
            </a:stretch>
          </a:blipFill>
        </p:spPr>
      </p:sp>
      <p:sp>
        <p:nvSpPr>
          <p:cNvPr name="Freeform 8" id="8"/>
          <p:cNvSpPr/>
          <p:nvPr/>
        </p:nvSpPr>
        <p:spPr>
          <a:xfrm flipH="false" flipV="false" rot="0">
            <a:off x="1366059" y="2725008"/>
            <a:ext cx="3288042" cy="1767708"/>
          </a:xfrm>
          <a:custGeom>
            <a:avLst/>
            <a:gdLst/>
            <a:ahLst/>
            <a:cxnLst/>
            <a:rect r="r" b="b" t="t" l="l"/>
            <a:pathLst>
              <a:path h="1767708" w="3288042">
                <a:moveTo>
                  <a:pt x="0" y="0"/>
                </a:moveTo>
                <a:lnTo>
                  <a:pt x="3288042" y="0"/>
                </a:lnTo>
                <a:lnTo>
                  <a:pt x="3288042" y="1767708"/>
                </a:lnTo>
                <a:lnTo>
                  <a:pt x="0" y="1767708"/>
                </a:lnTo>
                <a:lnTo>
                  <a:pt x="0" y="0"/>
                </a:lnTo>
                <a:close/>
              </a:path>
            </a:pathLst>
          </a:custGeom>
          <a:blipFill>
            <a:blip r:embed="rId7"/>
            <a:stretch>
              <a:fillRect l="-4612" t="0" r="-8910" b="-4291"/>
            </a:stretch>
          </a:blipFill>
        </p:spPr>
      </p:sp>
      <p:sp>
        <p:nvSpPr>
          <p:cNvPr name="Freeform 9" id="9"/>
          <p:cNvSpPr/>
          <p:nvPr/>
        </p:nvSpPr>
        <p:spPr>
          <a:xfrm flipH="false" flipV="false" rot="0">
            <a:off x="9965961" y="2725008"/>
            <a:ext cx="3714468" cy="1843500"/>
          </a:xfrm>
          <a:custGeom>
            <a:avLst/>
            <a:gdLst/>
            <a:ahLst/>
            <a:cxnLst/>
            <a:rect r="r" b="b" t="t" l="l"/>
            <a:pathLst>
              <a:path h="1843500" w="3714468">
                <a:moveTo>
                  <a:pt x="0" y="0"/>
                </a:moveTo>
                <a:lnTo>
                  <a:pt x="3714468" y="0"/>
                </a:lnTo>
                <a:lnTo>
                  <a:pt x="3714468" y="1843500"/>
                </a:lnTo>
                <a:lnTo>
                  <a:pt x="0" y="1843500"/>
                </a:lnTo>
                <a:lnTo>
                  <a:pt x="0" y="0"/>
                </a:lnTo>
                <a:close/>
              </a:path>
            </a:pathLst>
          </a:custGeom>
          <a:blipFill>
            <a:blip r:embed="rId8"/>
            <a:stretch>
              <a:fillRect l="-6034" t="0" r="-6034" b="0"/>
            </a:stretch>
          </a:blipFill>
        </p:spPr>
      </p:sp>
      <p:sp>
        <p:nvSpPr>
          <p:cNvPr name="TextBox 10" id="10"/>
          <p:cNvSpPr txBox="true"/>
          <p:nvPr/>
        </p:nvSpPr>
        <p:spPr>
          <a:xfrm rot="0">
            <a:off x="650350" y="370846"/>
            <a:ext cx="17313978" cy="610616"/>
          </a:xfrm>
          <a:prstGeom prst="rect">
            <a:avLst/>
          </a:prstGeom>
        </p:spPr>
        <p:txBody>
          <a:bodyPr anchor="t" rtlCol="false" tIns="0" lIns="0" bIns="0" rIns="0">
            <a:spAutoFit/>
          </a:bodyPr>
          <a:lstStyle/>
          <a:p>
            <a:pPr algn="ctr">
              <a:lnSpc>
                <a:spcPts val="4461"/>
              </a:lnSpc>
            </a:pPr>
            <a:r>
              <a:rPr lang="en-US" b="true" sz="4599" spc="-285">
                <a:solidFill>
                  <a:srgbClr val="000000"/>
                </a:solidFill>
                <a:latin typeface="Rokkitt Bold"/>
                <a:ea typeface="Rokkitt Bold"/>
                <a:cs typeface="Rokkitt Bold"/>
                <a:sym typeface="Rokkitt Bold"/>
              </a:rPr>
              <a:t>a Xây dự mô hình dự đoán giá vé trung bình trên một chuyến bay nhất định </a:t>
            </a:r>
          </a:p>
        </p:txBody>
      </p:sp>
      <p:sp>
        <p:nvSpPr>
          <p:cNvPr name="TextBox 11" id="11"/>
          <p:cNvSpPr txBox="true"/>
          <p:nvPr/>
        </p:nvSpPr>
        <p:spPr>
          <a:xfrm rot="0">
            <a:off x="9604319" y="996915"/>
            <a:ext cx="8152220" cy="5872326"/>
          </a:xfrm>
          <a:prstGeom prst="rect">
            <a:avLst/>
          </a:prstGeom>
        </p:spPr>
        <p:txBody>
          <a:bodyPr anchor="t" rtlCol="false" tIns="0" lIns="0" bIns="0" rIns="0">
            <a:spAutoFit/>
          </a:bodyPr>
          <a:lstStyle/>
          <a:p>
            <a:pPr algn="l">
              <a:lnSpc>
                <a:spcPts val="3886"/>
              </a:lnSpc>
            </a:pPr>
          </a:p>
          <a:p>
            <a:pPr algn="l">
              <a:lnSpc>
                <a:spcPts val="3886"/>
              </a:lnSpc>
            </a:pPr>
            <a:r>
              <a:rPr lang="en-US" sz="2776" spc="-172" b="true">
                <a:solidFill>
                  <a:srgbClr val="000000"/>
                </a:solidFill>
                <a:latin typeface="Rokkitt Bold"/>
                <a:ea typeface="Rokkitt Bold"/>
                <a:cs typeface="Rokkitt Bold"/>
                <a:sym typeface="Rokkitt Bold"/>
              </a:rPr>
              <a:t>Gradient Boosted Tree</a:t>
            </a:r>
          </a:p>
          <a:p>
            <a:pPr algn="l">
              <a:lnSpc>
                <a:spcPts val="3886"/>
              </a:lnSpc>
            </a:pPr>
            <a:r>
              <a:rPr lang="en-US" sz="2776" spc="-172">
                <a:solidFill>
                  <a:srgbClr val="000000"/>
                </a:solidFill>
                <a:latin typeface="Rokkitt"/>
                <a:ea typeface="Rokkitt"/>
                <a:cs typeface="Rokkitt"/>
                <a:sym typeface="Rokkitt"/>
              </a:rPr>
              <a:t>   Tập tham số đầu vào :                Tham số tối ưu :</a:t>
            </a:r>
          </a:p>
          <a:p>
            <a:pPr algn="l">
              <a:lnSpc>
                <a:spcPts val="3886"/>
              </a:lnSpc>
            </a:pPr>
          </a:p>
          <a:p>
            <a:pPr algn="l">
              <a:lnSpc>
                <a:spcPts val="3886"/>
              </a:lnSpc>
            </a:pPr>
          </a:p>
          <a:p>
            <a:pPr algn="l">
              <a:lnSpc>
                <a:spcPts val="3886"/>
              </a:lnSpc>
            </a:pPr>
          </a:p>
          <a:p>
            <a:pPr algn="l">
              <a:lnSpc>
                <a:spcPts val="3886"/>
              </a:lnSpc>
            </a:pPr>
            <a:r>
              <a:rPr lang="en-US" sz="2776" spc="-172">
                <a:solidFill>
                  <a:srgbClr val="000000"/>
                </a:solidFill>
                <a:latin typeface="Rokkitt"/>
                <a:ea typeface="Rokkitt"/>
                <a:cs typeface="Rokkitt"/>
                <a:sym typeface="Rokkitt"/>
              </a:rPr>
              <a:t>   </a:t>
            </a:r>
          </a:p>
          <a:p>
            <a:pPr algn="l">
              <a:lnSpc>
                <a:spcPts val="3886"/>
              </a:lnSpc>
            </a:pPr>
            <a:r>
              <a:rPr lang="en-US" sz="2776" spc="-172">
                <a:solidFill>
                  <a:srgbClr val="000000"/>
                </a:solidFill>
                <a:latin typeface="Rokkitt"/>
                <a:ea typeface="Rokkitt"/>
                <a:cs typeface="Rokkitt"/>
                <a:sym typeface="Rokkitt"/>
              </a:rPr>
              <a:t>    </a:t>
            </a:r>
          </a:p>
          <a:p>
            <a:pPr algn="l">
              <a:lnSpc>
                <a:spcPts val="3886"/>
              </a:lnSpc>
            </a:pPr>
            <a:r>
              <a:rPr lang="en-US" sz="2776" spc="-172">
                <a:solidFill>
                  <a:srgbClr val="000000"/>
                </a:solidFill>
                <a:latin typeface="Rokkitt"/>
                <a:ea typeface="Rokkitt"/>
                <a:cs typeface="Rokkitt"/>
                <a:sym typeface="Rokkitt"/>
              </a:rPr>
              <a:t>   Kết quả mô hình : </a:t>
            </a:r>
          </a:p>
          <a:p>
            <a:pPr algn="l">
              <a:lnSpc>
                <a:spcPts val="3886"/>
              </a:lnSpc>
            </a:pPr>
            <a:r>
              <a:rPr lang="en-US" sz="2776" spc="-172">
                <a:solidFill>
                  <a:srgbClr val="000000"/>
                </a:solidFill>
                <a:latin typeface="Rokkitt"/>
                <a:ea typeface="Rokkitt"/>
                <a:cs typeface="Rokkitt"/>
                <a:sym typeface="Rokkitt"/>
              </a:rPr>
              <a:t> </a:t>
            </a:r>
          </a:p>
          <a:p>
            <a:pPr algn="l">
              <a:lnSpc>
                <a:spcPts val="3886"/>
              </a:lnSpc>
            </a:pPr>
          </a:p>
          <a:p>
            <a:pPr algn="l">
              <a:lnSpc>
                <a:spcPts val="3886"/>
              </a:lnSpc>
              <a:spcBef>
                <a:spcPct val="0"/>
              </a:spcBef>
            </a:pPr>
          </a:p>
        </p:txBody>
      </p:sp>
      <p:sp>
        <p:nvSpPr>
          <p:cNvPr name="TextBox 12" id="12"/>
          <p:cNvSpPr txBox="true"/>
          <p:nvPr/>
        </p:nvSpPr>
        <p:spPr>
          <a:xfrm rot="0">
            <a:off x="1028700" y="1096999"/>
            <a:ext cx="8150169" cy="464818"/>
          </a:xfrm>
          <a:prstGeom prst="rect">
            <a:avLst/>
          </a:prstGeom>
        </p:spPr>
        <p:txBody>
          <a:bodyPr anchor="t" rtlCol="false" tIns="0" lIns="0" bIns="0" rIns="0">
            <a:spAutoFit/>
          </a:bodyPr>
          <a:lstStyle/>
          <a:p>
            <a:pPr algn="l">
              <a:lnSpc>
                <a:spcPts val="3780"/>
              </a:lnSpc>
              <a:spcBef>
                <a:spcPct val="0"/>
              </a:spcBef>
            </a:pPr>
            <a:r>
              <a:rPr lang="en-US" b="true" sz="2700" spc="-167">
                <a:solidFill>
                  <a:srgbClr val="000000"/>
                </a:solidFill>
                <a:latin typeface="Rokkitt Bold"/>
                <a:ea typeface="Rokkitt Bold"/>
                <a:cs typeface="Rokkitt Bold"/>
                <a:sym typeface="Rokkitt Bold"/>
              </a:rPr>
              <a:t>Kết quả sơ bộ</a:t>
            </a:r>
          </a:p>
        </p:txBody>
      </p:sp>
      <p:sp>
        <p:nvSpPr>
          <p:cNvPr name="TextBox 13" id="13"/>
          <p:cNvSpPr txBox="true"/>
          <p:nvPr/>
        </p:nvSpPr>
        <p:spPr>
          <a:xfrm rot="0">
            <a:off x="1602718" y="8869682"/>
            <a:ext cx="12077710" cy="941068"/>
          </a:xfrm>
          <a:prstGeom prst="rect">
            <a:avLst/>
          </a:prstGeom>
        </p:spPr>
        <p:txBody>
          <a:bodyPr anchor="t" rtlCol="false" tIns="0" lIns="0" bIns="0" rIns="0">
            <a:spAutoFit/>
          </a:bodyPr>
          <a:lstStyle/>
          <a:p>
            <a:pPr algn="l">
              <a:lnSpc>
                <a:spcPts val="3780"/>
              </a:lnSpc>
            </a:pPr>
            <a:r>
              <a:rPr lang="en-US" sz="2700" spc="-167" b="true">
                <a:solidFill>
                  <a:srgbClr val="000000"/>
                </a:solidFill>
                <a:latin typeface="Rokkitt Bold"/>
                <a:ea typeface="Rokkitt Bold"/>
                <a:cs typeface="Rokkitt Bold"/>
                <a:sym typeface="Rokkitt Bold"/>
              </a:rPr>
              <a:t>Nhận xét : </a:t>
            </a:r>
            <a:r>
              <a:rPr lang="en-US" sz="2700" spc="-167">
                <a:solidFill>
                  <a:srgbClr val="000000"/>
                </a:solidFill>
                <a:latin typeface="Rokkitt"/>
                <a:ea typeface="Rokkitt"/>
                <a:cs typeface="Rokkitt"/>
                <a:sym typeface="Rokkitt"/>
              </a:rPr>
              <a:t>GBT là mô hình tốt hơn vì có R² cao hơn, sai số thấp hơn so với Random Forest </a:t>
            </a:r>
          </a:p>
          <a:p>
            <a:pPr algn="l">
              <a:lnSpc>
                <a:spcPts val="3780"/>
              </a:lnSpc>
              <a:spcBef>
                <a:spcPct val="0"/>
              </a:spcBef>
            </a:pPr>
          </a:p>
        </p:txBody>
      </p:sp>
      <p:sp>
        <p:nvSpPr>
          <p:cNvPr name="TextBox 14" id="14"/>
          <p:cNvSpPr txBox="true"/>
          <p:nvPr/>
        </p:nvSpPr>
        <p:spPr>
          <a:xfrm rot="0">
            <a:off x="17550553" y="9255216"/>
            <a:ext cx="263525" cy="797560"/>
          </a:xfrm>
          <a:prstGeom prst="rect">
            <a:avLst/>
          </a:prstGeom>
        </p:spPr>
        <p:txBody>
          <a:bodyPr anchor="t" rtlCol="false" tIns="0" lIns="0" bIns="0" rIns="0">
            <a:spAutoFit/>
          </a:bodyPr>
          <a:lstStyle/>
          <a:p>
            <a:pPr algn="ctr">
              <a:lnSpc>
                <a:spcPts val="6439"/>
              </a:lnSpc>
              <a:spcBef>
                <a:spcPct val="0"/>
              </a:spcBef>
            </a:pPr>
            <a:r>
              <a:rPr lang="en-US" b="true" sz="4599" spc="-285">
                <a:solidFill>
                  <a:srgbClr val="000000"/>
                </a:solidFill>
                <a:latin typeface="Rokkitt Bold"/>
                <a:ea typeface="Rokkitt Bold"/>
                <a:cs typeface="Rokkitt Bold"/>
                <a:sym typeface="Rokkitt Bold"/>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155639">
            <a:off x="-798290" y="-1613817"/>
            <a:ext cx="19884580" cy="13514634"/>
          </a:xfrm>
          <a:custGeom>
            <a:avLst/>
            <a:gdLst/>
            <a:ahLst/>
            <a:cxnLst/>
            <a:rect r="r" b="b" t="t" l="l"/>
            <a:pathLst>
              <a:path h="13514634" w="19884580">
                <a:moveTo>
                  <a:pt x="19884580" y="10106824"/>
                </a:moveTo>
                <a:lnTo>
                  <a:pt x="1916893" y="13514634"/>
                </a:lnTo>
                <a:lnTo>
                  <a:pt x="0" y="3407810"/>
                </a:lnTo>
                <a:lnTo>
                  <a:pt x="17967687" y="0"/>
                </a:lnTo>
                <a:lnTo>
                  <a:pt x="19884580" y="10106824"/>
                </a:lnTo>
                <a:close/>
              </a:path>
            </a:pathLst>
          </a:custGeom>
          <a:blipFill>
            <a:blip r:embed="rId2"/>
            <a:stretch>
              <a:fillRect l="0" t="-12807" r="0" b="-12807"/>
            </a:stretch>
          </a:blipFill>
        </p:spPr>
      </p:sp>
      <p:sp>
        <p:nvSpPr>
          <p:cNvPr name="TextBox 3" id="3"/>
          <p:cNvSpPr txBox="true"/>
          <p:nvPr/>
        </p:nvSpPr>
        <p:spPr>
          <a:xfrm rot="0">
            <a:off x="650350" y="370846"/>
            <a:ext cx="17281932" cy="1172591"/>
          </a:xfrm>
          <a:prstGeom prst="rect">
            <a:avLst/>
          </a:prstGeom>
        </p:spPr>
        <p:txBody>
          <a:bodyPr anchor="t" rtlCol="false" tIns="0" lIns="0" bIns="0" rIns="0">
            <a:spAutoFit/>
          </a:bodyPr>
          <a:lstStyle/>
          <a:p>
            <a:pPr algn="ctr">
              <a:lnSpc>
                <a:spcPts val="4461"/>
              </a:lnSpc>
            </a:pPr>
            <a:r>
              <a:rPr lang="en-US" b="true" sz="4599" spc="-285">
                <a:solidFill>
                  <a:srgbClr val="000000"/>
                </a:solidFill>
                <a:latin typeface="Rokkitt Bold"/>
                <a:ea typeface="Rokkitt Bold"/>
                <a:cs typeface="Rokkitt Bold"/>
                <a:sym typeface="Rokkitt Bold"/>
              </a:rPr>
              <a:t>b Xây dự mô hình dự đoán số hành khách trung bình trên một chuyến bay nhất định </a:t>
            </a:r>
          </a:p>
        </p:txBody>
      </p:sp>
      <p:sp>
        <p:nvSpPr>
          <p:cNvPr name="TextBox 4" id="4"/>
          <p:cNvSpPr txBox="true"/>
          <p:nvPr/>
        </p:nvSpPr>
        <p:spPr>
          <a:xfrm rot="0">
            <a:off x="1028700" y="971550"/>
            <a:ext cx="15356873" cy="6484928"/>
          </a:xfrm>
          <a:prstGeom prst="rect">
            <a:avLst/>
          </a:prstGeom>
        </p:spPr>
        <p:txBody>
          <a:bodyPr anchor="t" rtlCol="false" tIns="0" lIns="0" bIns="0" rIns="0">
            <a:spAutoFit/>
          </a:bodyPr>
          <a:lstStyle/>
          <a:p>
            <a:pPr algn="l">
              <a:lnSpc>
                <a:spcPts val="3434"/>
              </a:lnSpc>
            </a:pPr>
            <a:r>
              <a:rPr lang="en-US" sz="2452" spc="-152">
                <a:solidFill>
                  <a:srgbClr val="000000"/>
                </a:solidFill>
                <a:latin typeface="Rokkitt"/>
                <a:ea typeface="Rokkitt"/>
                <a:cs typeface="Rokkitt"/>
                <a:sym typeface="Rokkitt"/>
              </a:rPr>
              <a:t>I</a:t>
            </a:r>
            <a:r>
              <a:rPr lang="en-US" sz="2452" spc="-152" b="true">
                <a:solidFill>
                  <a:srgbClr val="000000"/>
                </a:solidFill>
                <a:latin typeface="Rokkitt Bold"/>
                <a:ea typeface="Rokkitt Bold"/>
                <a:cs typeface="Rokkitt Bold"/>
                <a:sym typeface="Rokkitt Bold"/>
              </a:rPr>
              <a:t>nput:</a:t>
            </a:r>
          </a:p>
          <a:p>
            <a:pPr algn="l" marL="529603" indent="-264801" lvl="1">
              <a:lnSpc>
                <a:spcPts val="3434"/>
              </a:lnSpc>
              <a:buFont typeface="Arial"/>
              <a:buChar char="•"/>
            </a:pPr>
            <a:r>
              <a:rPr lang="en-US" sz="2452" spc="-152">
                <a:solidFill>
                  <a:srgbClr val="000000"/>
                </a:solidFill>
                <a:latin typeface="Rokkitt"/>
                <a:ea typeface="Rokkitt"/>
                <a:cs typeface="Rokkitt"/>
                <a:sym typeface="Rokkitt"/>
              </a:rPr>
              <a:t>Year (IntegerType) :                                Năm diễn ra chuyến bay</a:t>
            </a:r>
          </a:p>
          <a:p>
            <a:pPr algn="l" marL="529603" indent="-264801" lvl="1">
              <a:lnSpc>
                <a:spcPts val="3434"/>
              </a:lnSpc>
              <a:buFont typeface="Arial"/>
              <a:buChar char="•"/>
            </a:pPr>
            <a:r>
              <a:rPr lang="en-US" sz="2452" spc="-152">
                <a:solidFill>
                  <a:srgbClr val="000000"/>
                </a:solidFill>
                <a:latin typeface="Rokkitt"/>
                <a:ea typeface="Rokkitt"/>
                <a:cs typeface="Rokkitt"/>
                <a:sym typeface="Rokkitt"/>
              </a:rPr>
              <a:t>quarter (IntegerType) :                            Quý trong năm (1 → 4), thể hiện mùa vụ du lịch</a:t>
            </a:r>
          </a:p>
          <a:p>
            <a:pPr algn="l" marL="529603" indent="-264801" lvl="1">
              <a:lnSpc>
                <a:spcPts val="3434"/>
              </a:lnSpc>
              <a:buFont typeface="Arial"/>
              <a:buChar char="•"/>
            </a:pPr>
            <a:r>
              <a:rPr lang="en-US" sz="2452" spc="-152">
                <a:solidFill>
                  <a:srgbClr val="000000"/>
                </a:solidFill>
                <a:latin typeface="Rokkitt"/>
                <a:ea typeface="Rokkitt"/>
                <a:cs typeface="Rokkitt"/>
                <a:sym typeface="Rokkitt"/>
              </a:rPr>
              <a:t>fare (DoubleType) :                                 Giá vé trung bình (USD)</a:t>
            </a:r>
          </a:p>
          <a:p>
            <a:pPr algn="l" marL="529603" indent="-264801" lvl="1">
              <a:lnSpc>
                <a:spcPts val="3434"/>
              </a:lnSpc>
              <a:buFont typeface="Arial"/>
              <a:buChar char="•"/>
            </a:pPr>
            <a:r>
              <a:rPr lang="en-US" sz="2452" spc="-152">
                <a:solidFill>
                  <a:srgbClr val="000000"/>
                </a:solidFill>
                <a:latin typeface="Rokkitt"/>
                <a:ea typeface="Rokkitt"/>
                <a:cs typeface="Rokkitt"/>
                <a:sym typeface="Rokkitt"/>
              </a:rPr>
              <a:t>fare_low (DoubleType) :                          Giá vé thấp nhất trong quý</a:t>
            </a:r>
          </a:p>
          <a:p>
            <a:pPr algn="l" marL="529603" indent="-264801" lvl="1">
              <a:lnSpc>
                <a:spcPts val="3434"/>
              </a:lnSpc>
              <a:buFont typeface="Arial"/>
              <a:buChar char="•"/>
            </a:pPr>
            <a:r>
              <a:rPr lang="en-US" sz="2452" spc="-152">
                <a:solidFill>
                  <a:srgbClr val="000000"/>
                </a:solidFill>
                <a:latin typeface="Rokkitt"/>
                <a:ea typeface="Rokkitt"/>
                <a:cs typeface="Rokkitt"/>
                <a:sym typeface="Rokkitt"/>
              </a:rPr>
              <a:t>fare_diff (DoubleType) :                           Chênh lệch giữa giá vé cao nhất và thấp nhất (fare_lg - fare_low)</a:t>
            </a:r>
          </a:p>
          <a:p>
            <a:pPr algn="l" marL="529603" indent="-264801" lvl="1">
              <a:lnSpc>
                <a:spcPts val="3434"/>
              </a:lnSpc>
              <a:buFont typeface="Arial"/>
              <a:buChar char="•"/>
            </a:pPr>
            <a:r>
              <a:rPr lang="en-US" sz="2452" spc="-152">
                <a:solidFill>
                  <a:srgbClr val="000000"/>
                </a:solidFill>
                <a:latin typeface="Rokkitt"/>
                <a:ea typeface="Rokkitt"/>
                <a:cs typeface="Rokkitt"/>
                <a:sym typeface="Rokkitt"/>
              </a:rPr>
              <a:t>hhi (DoubleType) :                                  Chỉ số tập trung thị trường  biểu thị mức độ cạnh tranh giữa các hãng trên tuyến bay</a:t>
            </a:r>
          </a:p>
          <a:p>
            <a:pPr algn="l" marL="529603" indent="-264801" lvl="1">
              <a:lnSpc>
                <a:spcPts val="3434"/>
              </a:lnSpc>
              <a:buFont typeface="Arial"/>
              <a:buChar char="•"/>
            </a:pPr>
            <a:r>
              <a:rPr lang="en-US" sz="2452" spc="-152">
                <a:solidFill>
                  <a:srgbClr val="000000"/>
                </a:solidFill>
                <a:latin typeface="Rokkitt"/>
                <a:ea typeface="Rokkitt"/>
                <a:cs typeface="Rokkitt"/>
                <a:sym typeface="Rokkitt"/>
              </a:rPr>
              <a:t>fare_per_mile (DoubleType) :                   Giá vé trung bình trên mỗi dặm bay (fare / nsmiles)</a:t>
            </a:r>
          </a:p>
          <a:p>
            <a:pPr algn="l" marL="529603" indent="-264801" lvl="1">
              <a:lnSpc>
                <a:spcPts val="3434"/>
              </a:lnSpc>
              <a:buFont typeface="Arial"/>
              <a:buChar char="•"/>
            </a:pPr>
            <a:r>
              <a:rPr lang="en-US" sz="2452" spc="-152">
                <a:solidFill>
                  <a:srgbClr val="000000"/>
                </a:solidFill>
                <a:latin typeface="Rokkitt"/>
                <a:ea typeface="Rokkitt"/>
                <a:cs typeface="Rokkitt"/>
                <a:sym typeface="Rokkitt"/>
              </a:rPr>
              <a:t>passengers_lag1 (DoubleType) :                Số hành khách của quý trước đó (lag 1)</a:t>
            </a:r>
          </a:p>
          <a:p>
            <a:pPr algn="l" marL="529603" indent="-264801" lvl="1">
              <a:lnSpc>
                <a:spcPts val="3434"/>
              </a:lnSpc>
              <a:buFont typeface="Arial"/>
              <a:buChar char="•"/>
            </a:pPr>
            <a:r>
              <a:rPr lang="en-US" sz="2452" spc="-152">
                <a:solidFill>
                  <a:srgbClr val="000000"/>
                </a:solidFill>
                <a:latin typeface="Rokkitt"/>
                <a:ea typeface="Rokkitt"/>
                <a:cs typeface="Rokkitt"/>
                <a:sym typeface="Rokkitt"/>
              </a:rPr>
              <a:t>passengers_lag4 (DoubleType) :               Số hành khách của 4 quý trước (cùng kỳ năm trước)</a:t>
            </a:r>
          </a:p>
          <a:p>
            <a:pPr algn="l" marL="529603" indent="-264801" lvl="1">
              <a:lnSpc>
                <a:spcPts val="3434"/>
              </a:lnSpc>
              <a:buFont typeface="Arial"/>
              <a:buChar char="•"/>
            </a:pPr>
            <a:r>
              <a:rPr lang="en-US" sz="2452" spc="-152">
                <a:solidFill>
                  <a:srgbClr val="000000"/>
                </a:solidFill>
                <a:latin typeface="Rokkitt"/>
                <a:ea typeface="Rokkitt"/>
                <a:cs typeface="Rokkitt"/>
                <a:sym typeface="Rokkitt"/>
              </a:rPr>
              <a:t>passengers_roll_mean4 (DoubleType) :     Trung bình số hành khách trong 4 quý gần nhất</a:t>
            </a:r>
          </a:p>
          <a:p>
            <a:pPr algn="l" marL="529603" indent="-264801" lvl="1">
              <a:lnSpc>
                <a:spcPts val="3434"/>
              </a:lnSpc>
              <a:buFont typeface="Arial"/>
              <a:buChar char="•"/>
            </a:pPr>
            <a:r>
              <a:rPr lang="en-US" sz="2452" spc="-152">
                <a:solidFill>
                  <a:srgbClr val="000000"/>
                </a:solidFill>
                <a:latin typeface="Rokkitt"/>
                <a:ea typeface="Rokkitt"/>
                <a:cs typeface="Rokkitt"/>
                <a:sym typeface="Rokkitt"/>
              </a:rPr>
              <a:t>passengers_roll_median4 (DoubleType) :  Trung vị số hành khách trong 4 quý gần nhất</a:t>
            </a:r>
          </a:p>
          <a:p>
            <a:pPr algn="l" marL="529603" indent="-264801" lvl="1">
              <a:lnSpc>
                <a:spcPts val="3434"/>
              </a:lnSpc>
              <a:buFont typeface="Arial"/>
              <a:buChar char="•"/>
            </a:pPr>
            <a:r>
              <a:rPr lang="en-US" sz="2452" spc="-152">
                <a:solidFill>
                  <a:srgbClr val="000000"/>
                </a:solidFill>
                <a:latin typeface="Rokkitt"/>
                <a:ea typeface="Rokkitt"/>
                <a:cs typeface="Rokkitt"/>
                <a:sym typeface="Rokkitt"/>
              </a:rPr>
              <a:t>nsmiles (DoubleType) :                            Số dặm bay giữa hai sân bay (khoảng cách tuyến bay)</a:t>
            </a:r>
          </a:p>
          <a:p>
            <a:pPr algn="l">
              <a:lnSpc>
                <a:spcPts val="3434"/>
              </a:lnSpc>
            </a:pPr>
            <a:r>
              <a:rPr lang="en-US" sz="2452" spc="-152" b="true">
                <a:solidFill>
                  <a:srgbClr val="000000"/>
                </a:solidFill>
                <a:latin typeface="Rokkitt Bold"/>
                <a:ea typeface="Rokkitt Bold"/>
                <a:cs typeface="Rokkitt Bold"/>
                <a:sym typeface="Rokkitt Bold"/>
              </a:rPr>
              <a:t>Output:</a:t>
            </a:r>
          </a:p>
          <a:p>
            <a:pPr algn="l" marL="529603" indent="-264801" lvl="1">
              <a:lnSpc>
                <a:spcPts val="3434"/>
              </a:lnSpc>
              <a:buFont typeface="Arial"/>
              <a:buChar char="•"/>
            </a:pPr>
            <a:r>
              <a:rPr lang="en-US" sz="2452" spc="-152">
                <a:solidFill>
                  <a:srgbClr val="000000"/>
                </a:solidFill>
                <a:latin typeface="Rokkitt"/>
                <a:ea typeface="Rokkitt"/>
                <a:cs typeface="Rokkitt"/>
                <a:sym typeface="Rokkitt"/>
              </a:rPr>
              <a:t>Passenger (DoubleType) :                        Dự đoán số lượng hành khách trung bình trên chuyến bay cụ thể</a:t>
            </a:r>
          </a:p>
        </p:txBody>
      </p:sp>
      <p:sp>
        <p:nvSpPr>
          <p:cNvPr name="TextBox 5" id="5"/>
          <p:cNvSpPr txBox="true"/>
          <p:nvPr/>
        </p:nvSpPr>
        <p:spPr>
          <a:xfrm rot="0">
            <a:off x="1028700" y="7682581"/>
            <a:ext cx="6222052" cy="2532024"/>
          </a:xfrm>
          <a:prstGeom prst="rect">
            <a:avLst/>
          </a:prstGeom>
        </p:spPr>
        <p:txBody>
          <a:bodyPr anchor="t" rtlCol="false" tIns="0" lIns="0" bIns="0" rIns="0">
            <a:spAutoFit/>
          </a:bodyPr>
          <a:lstStyle/>
          <a:p>
            <a:pPr algn="l">
              <a:lnSpc>
                <a:spcPts val="3354"/>
              </a:lnSpc>
            </a:pPr>
            <a:r>
              <a:rPr lang="en-US" sz="2395" spc="-148" b="true">
                <a:solidFill>
                  <a:srgbClr val="000000"/>
                </a:solidFill>
                <a:latin typeface="Rokkitt Bold"/>
                <a:ea typeface="Rokkitt Bold"/>
                <a:cs typeface="Rokkitt Bold"/>
                <a:sym typeface="Rokkitt Bold"/>
              </a:rPr>
              <a:t>Cách đánh giá kết quả:</a:t>
            </a:r>
          </a:p>
          <a:p>
            <a:pPr algn="l" marL="517289" indent="-258645" lvl="1">
              <a:lnSpc>
                <a:spcPts val="3354"/>
              </a:lnSpc>
              <a:buFont typeface="Arial"/>
              <a:buChar char="•"/>
            </a:pPr>
            <a:r>
              <a:rPr lang="en-US" sz="2395" spc="-148">
                <a:solidFill>
                  <a:srgbClr val="000000"/>
                </a:solidFill>
                <a:latin typeface="Rokkitt"/>
                <a:ea typeface="Rokkitt"/>
                <a:cs typeface="Rokkitt"/>
                <a:sym typeface="Rokkitt"/>
              </a:rPr>
              <a:t>Chia dữ liệu theo tỉ lệ: 80% train / 20% test</a:t>
            </a:r>
          </a:p>
          <a:p>
            <a:pPr algn="l" marL="517289" indent="-258645" lvl="1">
              <a:lnSpc>
                <a:spcPts val="3354"/>
              </a:lnSpc>
              <a:buFont typeface="Arial"/>
              <a:buChar char="•"/>
            </a:pPr>
            <a:r>
              <a:rPr lang="en-US" sz="2395" spc="-148">
                <a:solidFill>
                  <a:srgbClr val="000000"/>
                </a:solidFill>
                <a:latin typeface="Rokkitt"/>
                <a:ea typeface="Rokkitt"/>
                <a:cs typeface="Rokkitt"/>
                <a:sym typeface="Rokkitt"/>
              </a:rPr>
              <a:t>Các chỉ số đánh giá:</a:t>
            </a:r>
          </a:p>
          <a:p>
            <a:pPr algn="l" marL="1034579" indent="-344860" lvl="2">
              <a:lnSpc>
                <a:spcPts val="3354"/>
              </a:lnSpc>
              <a:buFont typeface="Arial"/>
              <a:buChar char="⚬"/>
            </a:pPr>
            <a:r>
              <a:rPr lang="en-US" sz="2395" spc="-148">
                <a:solidFill>
                  <a:srgbClr val="000000"/>
                </a:solidFill>
                <a:latin typeface="Rokkitt"/>
                <a:ea typeface="Rokkitt"/>
                <a:cs typeface="Rokkitt"/>
                <a:sym typeface="Rokkitt"/>
              </a:rPr>
              <a:t>R² – độ phù hợp của mô hình</a:t>
            </a:r>
          </a:p>
          <a:p>
            <a:pPr algn="l" marL="1034579" indent="-344860" lvl="2">
              <a:lnSpc>
                <a:spcPts val="3354"/>
              </a:lnSpc>
              <a:buFont typeface="Arial"/>
              <a:buChar char="⚬"/>
            </a:pPr>
            <a:r>
              <a:rPr lang="en-US" sz="2395" spc="-148">
                <a:solidFill>
                  <a:srgbClr val="000000"/>
                </a:solidFill>
                <a:latin typeface="Rokkitt"/>
                <a:ea typeface="Rokkitt"/>
                <a:cs typeface="Rokkitt"/>
                <a:sym typeface="Rokkitt"/>
              </a:rPr>
              <a:t>MAE, RMSE – sai số trung bình và căn bậc hai</a:t>
            </a:r>
          </a:p>
          <a:p>
            <a:pPr algn="l">
              <a:lnSpc>
                <a:spcPts val="3354"/>
              </a:lnSpc>
              <a:spcBef>
                <a:spcPct val="0"/>
              </a:spcBef>
            </a:pPr>
          </a:p>
        </p:txBody>
      </p:sp>
      <p:sp>
        <p:nvSpPr>
          <p:cNvPr name="TextBox 6" id="6"/>
          <p:cNvSpPr txBox="true"/>
          <p:nvPr/>
        </p:nvSpPr>
        <p:spPr>
          <a:xfrm rot="0">
            <a:off x="17559334" y="9255216"/>
            <a:ext cx="245963" cy="797560"/>
          </a:xfrm>
          <a:prstGeom prst="rect">
            <a:avLst/>
          </a:prstGeom>
        </p:spPr>
        <p:txBody>
          <a:bodyPr anchor="t" rtlCol="false" tIns="0" lIns="0" bIns="0" rIns="0">
            <a:spAutoFit/>
          </a:bodyPr>
          <a:lstStyle/>
          <a:p>
            <a:pPr algn="ctr">
              <a:lnSpc>
                <a:spcPts val="6439"/>
              </a:lnSpc>
              <a:spcBef>
                <a:spcPct val="0"/>
              </a:spcBef>
            </a:pPr>
            <a:r>
              <a:rPr lang="en-US" b="true" sz="4599" spc="-285">
                <a:solidFill>
                  <a:srgbClr val="000000"/>
                </a:solidFill>
                <a:latin typeface="Rokkitt Bold"/>
                <a:ea typeface="Rokkitt Bold"/>
                <a:cs typeface="Rokkitt Bold"/>
                <a:sym typeface="Rokkitt Bold"/>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155639">
            <a:off x="-798290" y="-1613817"/>
            <a:ext cx="19884580" cy="13514634"/>
          </a:xfrm>
          <a:custGeom>
            <a:avLst/>
            <a:gdLst/>
            <a:ahLst/>
            <a:cxnLst/>
            <a:rect r="r" b="b" t="t" l="l"/>
            <a:pathLst>
              <a:path h="13514634" w="19884580">
                <a:moveTo>
                  <a:pt x="19884580" y="10106824"/>
                </a:moveTo>
                <a:lnTo>
                  <a:pt x="1916893" y="13514634"/>
                </a:lnTo>
                <a:lnTo>
                  <a:pt x="0" y="3407810"/>
                </a:lnTo>
                <a:lnTo>
                  <a:pt x="17967687" y="0"/>
                </a:lnTo>
                <a:lnTo>
                  <a:pt x="19884580" y="10106824"/>
                </a:lnTo>
                <a:close/>
              </a:path>
            </a:pathLst>
          </a:custGeom>
          <a:blipFill>
            <a:blip r:embed="rId2"/>
            <a:stretch>
              <a:fillRect l="0" t="-12807" r="0" b="-12807"/>
            </a:stretch>
          </a:blipFill>
        </p:spPr>
      </p:sp>
      <p:sp>
        <p:nvSpPr>
          <p:cNvPr name="TextBox 3" id="3"/>
          <p:cNvSpPr txBox="true"/>
          <p:nvPr/>
        </p:nvSpPr>
        <p:spPr>
          <a:xfrm rot="0">
            <a:off x="650350" y="370846"/>
            <a:ext cx="17281932" cy="1172591"/>
          </a:xfrm>
          <a:prstGeom prst="rect">
            <a:avLst/>
          </a:prstGeom>
        </p:spPr>
        <p:txBody>
          <a:bodyPr anchor="t" rtlCol="false" tIns="0" lIns="0" bIns="0" rIns="0">
            <a:spAutoFit/>
          </a:bodyPr>
          <a:lstStyle/>
          <a:p>
            <a:pPr algn="ctr">
              <a:lnSpc>
                <a:spcPts val="4461"/>
              </a:lnSpc>
            </a:pPr>
            <a:r>
              <a:rPr lang="en-US" b="true" sz="4599" spc="-285">
                <a:solidFill>
                  <a:srgbClr val="000000"/>
                </a:solidFill>
                <a:latin typeface="Rokkitt Bold"/>
                <a:ea typeface="Rokkitt Bold"/>
                <a:cs typeface="Rokkitt Bold"/>
                <a:sym typeface="Rokkitt Bold"/>
              </a:rPr>
              <a:t>b Xây dự mô hình dự đoán số hành khách trung bình trên một chuyến bay nhất định </a:t>
            </a:r>
          </a:p>
        </p:txBody>
      </p:sp>
      <p:sp>
        <p:nvSpPr>
          <p:cNvPr name="TextBox 4" id="4"/>
          <p:cNvSpPr txBox="true"/>
          <p:nvPr/>
        </p:nvSpPr>
        <p:spPr>
          <a:xfrm rot="0">
            <a:off x="1596971" y="1486287"/>
            <a:ext cx="15186067" cy="8084818"/>
          </a:xfrm>
          <a:prstGeom prst="rect">
            <a:avLst/>
          </a:prstGeom>
        </p:spPr>
        <p:txBody>
          <a:bodyPr anchor="t" rtlCol="false" tIns="0" lIns="0" bIns="0" rIns="0">
            <a:spAutoFit/>
          </a:bodyPr>
          <a:lstStyle/>
          <a:p>
            <a:pPr algn="l">
              <a:lnSpc>
                <a:spcPts val="3780"/>
              </a:lnSpc>
            </a:pPr>
          </a:p>
          <a:p>
            <a:pPr algn="l">
              <a:lnSpc>
                <a:spcPts val="3780"/>
              </a:lnSpc>
            </a:pPr>
            <a:r>
              <a:rPr lang="en-US" sz="2700" spc="-167">
                <a:solidFill>
                  <a:srgbClr val="000000"/>
                </a:solidFill>
                <a:latin typeface="Rokkitt"/>
                <a:ea typeface="Rokkitt"/>
                <a:cs typeface="Rokkitt"/>
                <a:sym typeface="Rokkitt"/>
              </a:rPr>
              <a:t>   </a:t>
            </a:r>
            <a:r>
              <a:rPr lang="en-US" sz="2700" spc="-167" b="true">
                <a:solidFill>
                  <a:srgbClr val="000000"/>
                </a:solidFill>
                <a:latin typeface="Rokkitt Bold"/>
                <a:ea typeface="Rokkitt Bold"/>
                <a:cs typeface="Rokkitt Bold"/>
                <a:sym typeface="Rokkitt Bold"/>
              </a:rPr>
              <a:t>Xử lý dữ liệu</a:t>
            </a:r>
            <a:r>
              <a:rPr lang="en-US" sz="2700" spc="-167" b="true">
                <a:solidFill>
                  <a:srgbClr val="000000"/>
                </a:solidFill>
                <a:latin typeface="Rokkitt Bold"/>
                <a:ea typeface="Rokkitt Bold"/>
                <a:cs typeface="Rokkitt Bold"/>
                <a:sym typeface="Rokkitt Bold"/>
              </a:rPr>
              <a:t>:</a:t>
            </a:r>
          </a:p>
          <a:p>
            <a:pPr algn="l" marL="582943" indent="-291471" lvl="1">
              <a:lnSpc>
                <a:spcPts val="3780"/>
              </a:lnSpc>
              <a:buFont typeface="Arial"/>
              <a:buChar char="•"/>
            </a:pPr>
            <a:r>
              <a:rPr lang="en-US" sz="2700" spc="-167">
                <a:solidFill>
                  <a:srgbClr val="000000"/>
                </a:solidFill>
                <a:latin typeface="Rokkitt"/>
                <a:ea typeface="Rokkitt"/>
                <a:cs typeface="Rokkitt"/>
                <a:sym typeface="Rokkitt"/>
              </a:rPr>
              <a:t>     Kiểm tra dữ liệu thiếu, loại bỏ các cột không cần thiết, các dòng bị thiếu dữ liệu,...</a:t>
            </a:r>
          </a:p>
          <a:p>
            <a:pPr algn="l" marL="582943" indent="-291471" lvl="1">
              <a:lnSpc>
                <a:spcPts val="3780"/>
              </a:lnSpc>
              <a:buFont typeface="Arial"/>
              <a:buChar char="•"/>
            </a:pPr>
            <a:r>
              <a:rPr lang="en-US" sz="2700" spc="-167">
                <a:solidFill>
                  <a:srgbClr val="000000"/>
                </a:solidFill>
                <a:latin typeface="Rokkitt"/>
                <a:ea typeface="Rokkitt"/>
                <a:cs typeface="Rokkitt"/>
                <a:sym typeface="Rokkitt"/>
              </a:rPr>
              <a:t>     Mã hóa biến phân loại bằng StringIndexer, OneHotEncoder</a:t>
            </a:r>
          </a:p>
          <a:p>
            <a:pPr algn="l" marL="582943" indent="-291471" lvl="1">
              <a:lnSpc>
                <a:spcPts val="3780"/>
              </a:lnSpc>
              <a:buFont typeface="Arial"/>
              <a:buChar char="•"/>
            </a:pPr>
            <a:r>
              <a:rPr lang="en-US" sz="2700" spc="-167">
                <a:solidFill>
                  <a:srgbClr val="000000"/>
                </a:solidFill>
                <a:latin typeface="Rokkitt"/>
                <a:ea typeface="Rokkitt"/>
                <a:cs typeface="Rokkitt"/>
                <a:sym typeface="Rokkitt"/>
              </a:rPr>
              <a:t>     Tạo thêm các đặc trưng mới (fare_per_mile, passengers_lag1, passengers_lag4,…)</a:t>
            </a:r>
          </a:p>
          <a:p>
            <a:pPr algn="l" marL="582943" indent="-291471" lvl="1">
              <a:lnSpc>
                <a:spcPts val="3780"/>
              </a:lnSpc>
              <a:buFont typeface="Arial"/>
              <a:buChar char="•"/>
            </a:pPr>
            <a:r>
              <a:rPr lang="en-US" sz="2700" spc="-167">
                <a:solidFill>
                  <a:srgbClr val="000000"/>
                </a:solidFill>
                <a:latin typeface="Rokkitt"/>
                <a:ea typeface="Rokkitt"/>
                <a:cs typeface="Rokkitt"/>
                <a:sym typeface="Rokkitt"/>
              </a:rPr>
              <a:t>     Chuẩn hóa dữ liệu bằng StandardScaler</a:t>
            </a:r>
          </a:p>
          <a:p>
            <a:pPr algn="l">
              <a:lnSpc>
                <a:spcPts val="3780"/>
              </a:lnSpc>
            </a:pPr>
          </a:p>
          <a:p>
            <a:pPr algn="l">
              <a:lnSpc>
                <a:spcPts val="3780"/>
              </a:lnSpc>
            </a:pPr>
            <a:r>
              <a:rPr lang="en-US" sz="2700" spc="-167">
                <a:solidFill>
                  <a:srgbClr val="000000"/>
                </a:solidFill>
                <a:latin typeface="Rokkitt"/>
                <a:ea typeface="Rokkitt"/>
                <a:cs typeface="Rokkitt"/>
                <a:sym typeface="Rokkitt"/>
              </a:rPr>
              <a:t>   </a:t>
            </a:r>
            <a:r>
              <a:rPr lang="en-US" sz="2700" spc="-167" b="true">
                <a:solidFill>
                  <a:srgbClr val="000000"/>
                </a:solidFill>
                <a:latin typeface="Rokkitt Bold"/>
                <a:ea typeface="Rokkitt Bold"/>
                <a:cs typeface="Rokkitt Bold"/>
                <a:sym typeface="Rokkitt Bold"/>
              </a:rPr>
              <a:t>Tìm siêu tham số tối ưu:</a:t>
            </a:r>
            <a:r>
              <a:rPr lang="en-US" sz="2700" spc="-167">
                <a:solidFill>
                  <a:srgbClr val="000000"/>
                </a:solidFill>
                <a:latin typeface="Rokkitt"/>
                <a:ea typeface="Rokkitt"/>
                <a:cs typeface="Rokkitt"/>
                <a:sym typeface="Rokkitt"/>
              </a:rPr>
              <a:t> Sử dụng công cụ TrainValidationSplit tìm tổ hợp siêu tham số tốt nhất cho từng mô hình bằng cách chia dữ liệu huấn luyện thành:</a:t>
            </a:r>
          </a:p>
          <a:p>
            <a:pPr algn="l" marL="582943" indent="-291471" lvl="1">
              <a:lnSpc>
                <a:spcPts val="3780"/>
              </a:lnSpc>
              <a:buFont typeface="Arial"/>
              <a:buChar char="•"/>
            </a:pPr>
            <a:r>
              <a:rPr lang="en-US" sz="2700" spc="-167">
                <a:solidFill>
                  <a:srgbClr val="000000"/>
                </a:solidFill>
                <a:latin typeface="Rokkitt"/>
                <a:ea typeface="Rokkitt"/>
                <a:cs typeface="Rokkitt"/>
                <a:sym typeface="Rokkitt"/>
              </a:rPr>
              <a:t>80% dùng để train</a:t>
            </a:r>
          </a:p>
          <a:p>
            <a:pPr algn="l" marL="582943" indent="-291471" lvl="1">
              <a:lnSpc>
                <a:spcPts val="3780"/>
              </a:lnSpc>
              <a:buFont typeface="Arial"/>
              <a:buChar char="•"/>
            </a:pPr>
            <a:r>
              <a:rPr lang="en-US" sz="2700" spc="-167">
                <a:solidFill>
                  <a:srgbClr val="000000"/>
                </a:solidFill>
                <a:latin typeface="Rokkitt"/>
                <a:ea typeface="Rokkitt"/>
                <a:cs typeface="Rokkitt"/>
                <a:sym typeface="Rokkitt"/>
              </a:rPr>
              <a:t>20% dùng để validation (kiểm định)</a:t>
            </a:r>
          </a:p>
          <a:p>
            <a:pPr algn="l">
              <a:lnSpc>
                <a:spcPts val="3780"/>
              </a:lnSpc>
            </a:pPr>
          </a:p>
          <a:p>
            <a:pPr algn="l">
              <a:lnSpc>
                <a:spcPts val="3780"/>
              </a:lnSpc>
            </a:pPr>
            <a:r>
              <a:rPr lang="en-US" sz="2700" spc="-167">
                <a:solidFill>
                  <a:srgbClr val="000000"/>
                </a:solidFill>
                <a:latin typeface="Rokkitt"/>
                <a:ea typeface="Rokkitt"/>
                <a:cs typeface="Rokkitt"/>
                <a:sym typeface="Rokkitt"/>
              </a:rPr>
              <a:t>  </a:t>
            </a:r>
            <a:r>
              <a:rPr lang="en-US" sz="2700" spc="-167" b="true">
                <a:solidFill>
                  <a:srgbClr val="000000"/>
                </a:solidFill>
                <a:latin typeface="Rokkitt Bold"/>
                <a:ea typeface="Rokkitt Bold"/>
                <a:cs typeface="Rokkitt Bold"/>
                <a:sym typeface="Rokkitt Bold"/>
              </a:rPr>
              <a:t>Mô hình sử dụng:</a:t>
            </a:r>
          </a:p>
          <a:p>
            <a:pPr algn="l" marL="582943" indent="-291471" lvl="1">
              <a:lnSpc>
                <a:spcPts val="3780"/>
              </a:lnSpc>
              <a:buFont typeface="Arial"/>
              <a:buChar char="•"/>
            </a:pPr>
            <a:r>
              <a:rPr lang="en-US" sz="2700" spc="-167">
                <a:solidFill>
                  <a:srgbClr val="000000"/>
                </a:solidFill>
                <a:latin typeface="Rokkitt"/>
                <a:ea typeface="Rokkitt"/>
                <a:cs typeface="Rokkitt"/>
                <a:sym typeface="Rokkitt"/>
              </a:rPr>
              <a:t>    Random Forest Regressor: Mạnh trong dữ liệu phi tuyến, ít cần chuẩn hóa dữ liệu, kháng nhiễu tốt.</a:t>
            </a:r>
          </a:p>
          <a:p>
            <a:pPr algn="l" marL="582943" indent="-291471" lvl="1">
              <a:lnSpc>
                <a:spcPts val="3780"/>
              </a:lnSpc>
              <a:buFont typeface="Arial"/>
              <a:buChar char="•"/>
            </a:pPr>
            <a:r>
              <a:rPr lang="en-US" sz="2700" spc="-167">
                <a:solidFill>
                  <a:srgbClr val="000000"/>
                </a:solidFill>
                <a:latin typeface="Rokkitt"/>
                <a:ea typeface="Rokkitt"/>
                <a:cs typeface="Rokkitt"/>
                <a:sym typeface="Rokkitt"/>
              </a:rPr>
              <a:t>    Gradient Boosted Tree (GBT) Regressor: Cải thiện sai số bằng cách huấn luyện dãy cây kế tiếp nhau, giúp tăng độ chính xác.</a:t>
            </a:r>
          </a:p>
          <a:p>
            <a:pPr algn="l">
              <a:lnSpc>
                <a:spcPts val="3780"/>
              </a:lnSpc>
              <a:spcBef>
                <a:spcPct val="0"/>
              </a:spcBef>
            </a:pPr>
          </a:p>
        </p:txBody>
      </p:sp>
      <p:sp>
        <p:nvSpPr>
          <p:cNvPr name="TextBox 5" id="5"/>
          <p:cNvSpPr txBox="true"/>
          <p:nvPr/>
        </p:nvSpPr>
        <p:spPr>
          <a:xfrm rot="0">
            <a:off x="17259300" y="9411024"/>
            <a:ext cx="733294" cy="580390"/>
          </a:xfrm>
          <a:prstGeom prst="rect">
            <a:avLst/>
          </a:prstGeom>
        </p:spPr>
        <p:txBody>
          <a:bodyPr anchor="t" rtlCol="false" tIns="0" lIns="0" bIns="0" rIns="0">
            <a:spAutoFit/>
          </a:bodyPr>
          <a:lstStyle/>
          <a:p>
            <a:pPr algn="ctr">
              <a:lnSpc>
                <a:spcPts val="4759"/>
              </a:lnSpc>
            </a:pPr>
            <a:r>
              <a:rPr lang="en-US" sz="3399" b="true">
                <a:solidFill>
                  <a:srgbClr val="000000"/>
                </a:solidFill>
                <a:latin typeface="Noto Serif Display Bold"/>
                <a:ea typeface="Noto Serif Display Bold"/>
                <a:cs typeface="Noto Serif Display Bold"/>
                <a:sym typeface="Noto Serif Display Bold"/>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155639">
            <a:off x="-798290" y="-1613817"/>
            <a:ext cx="19884580" cy="13514634"/>
          </a:xfrm>
          <a:custGeom>
            <a:avLst/>
            <a:gdLst/>
            <a:ahLst/>
            <a:cxnLst/>
            <a:rect r="r" b="b" t="t" l="l"/>
            <a:pathLst>
              <a:path h="13514634" w="19884580">
                <a:moveTo>
                  <a:pt x="19884580" y="10106824"/>
                </a:moveTo>
                <a:lnTo>
                  <a:pt x="1916893" y="13514634"/>
                </a:lnTo>
                <a:lnTo>
                  <a:pt x="0" y="3407810"/>
                </a:lnTo>
                <a:lnTo>
                  <a:pt x="17967687" y="0"/>
                </a:lnTo>
                <a:lnTo>
                  <a:pt x="19884580" y="10106824"/>
                </a:lnTo>
                <a:close/>
              </a:path>
            </a:pathLst>
          </a:custGeom>
          <a:blipFill>
            <a:blip r:embed="rId2"/>
            <a:stretch>
              <a:fillRect l="0" t="-12807" r="0" b="-12807"/>
            </a:stretch>
          </a:blipFill>
        </p:spPr>
      </p:sp>
      <p:sp>
        <p:nvSpPr>
          <p:cNvPr name="TextBox 3" id="3"/>
          <p:cNvSpPr txBox="true"/>
          <p:nvPr/>
        </p:nvSpPr>
        <p:spPr>
          <a:xfrm rot="0">
            <a:off x="650350" y="1732481"/>
            <a:ext cx="8120399" cy="5227318"/>
          </a:xfrm>
          <a:prstGeom prst="rect">
            <a:avLst/>
          </a:prstGeom>
        </p:spPr>
        <p:txBody>
          <a:bodyPr anchor="t" rtlCol="false" tIns="0" lIns="0" bIns="0" rIns="0">
            <a:spAutoFit/>
          </a:bodyPr>
          <a:lstStyle/>
          <a:p>
            <a:pPr algn="l">
              <a:lnSpc>
                <a:spcPts val="3780"/>
              </a:lnSpc>
            </a:pPr>
            <a:r>
              <a:rPr lang="en-US" sz="2700" spc="-167" b="true">
                <a:solidFill>
                  <a:srgbClr val="000000"/>
                </a:solidFill>
                <a:latin typeface="Rokkitt Bold"/>
                <a:ea typeface="Rokkitt Bold"/>
                <a:cs typeface="Rokkitt Bold"/>
                <a:sym typeface="Rokkitt Bold"/>
              </a:rPr>
              <a:t>Random Forest Regressor</a:t>
            </a:r>
          </a:p>
          <a:p>
            <a:pPr algn="l">
              <a:lnSpc>
                <a:spcPts val="3780"/>
              </a:lnSpc>
            </a:pPr>
            <a:r>
              <a:rPr lang="en-US" sz="2700" spc="-167">
                <a:solidFill>
                  <a:srgbClr val="000000"/>
                </a:solidFill>
                <a:latin typeface="Rokkitt"/>
                <a:ea typeface="Rokkitt"/>
                <a:cs typeface="Rokkitt"/>
                <a:sym typeface="Rokkitt"/>
              </a:rPr>
              <a:t>   Tập tham số đầu vào :                       Tham số tối ưu :</a:t>
            </a:r>
          </a:p>
          <a:p>
            <a:pPr algn="l">
              <a:lnSpc>
                <a:spcPts val="3780"/>
              </a:lnSpc>
            </a:pPr>
          </a:p>
          <a:p>
            <a:pPr algn="l">
              <a:lnSpc>
                <a:spcPts val="3780"/>
              </a:lnSpc>
            </a:pPr>
          </a:p>
          <a:p>
            <a:pPr algn="l">
              <a:lnSpc>
                <a:spcPts val="3780"/>
              </a:lnSpc>
            </a:pPr>
          </a:p>
          <a:p>
            <a:pPr algn="l">
              <a:lnSpc>
                <a:spcPts val="3780"/>
              </a:lnSpc>
            </a:pPr>
            <a:r>
              <a:rPr lang="en-US" sz="2700" spc="-167">
                <a:solidFill>
                  <a:srgbClr val="000000"/>
                </a:solidFill>
                <a:latin typeface="Rokkitt"/>
                <a:ea typeface="Rokkitt"/>
                <a:cs typeface="Rokkitt"/>
                <a:sym typeface="Rokkitt"/>
              </a:rPr>
              <a:t>   </a:t>
            </a:r>
          </a:p>
          <a:p>
            <a:pPr algn="l">
              <a:lnSpc>
                <a:spcPts val="3780"/>
              </a:lnSpc>
            </a:pPr>
            <a:r>
              <a:rPr lang="en-US" sz="2700" spc="-167">
                <a:solidFill>
                  <a:srgbClr val="000000"/>
                </a:solidFill>
                <a:latin typeface="Rokkitt"/>
                <a:ea typeface="Rokkitt"/>
                <a:cs typeface="Rokkitt"/>
                <a:sym typeface="Rokkitt"/>
              </a:rPr>
              <a:t>    </a:t>
            </a:r>
          </a:p>
          <a:p>
            <a:pPr algn="l">
              <a:lnSpc>
                <a:spcPts val="3780"/>
              </a:lnSpc>
            </a:pPr>
            <a:r>
              <a:rPr lang="en-US" sz="2700" spc="-167">
                <a:solidFill>
                  <a:srgbClr val="000000"/>
                </a:solidFill>
                <a:latin typeface="Rokkitt"/>
                <a:ea typeface="Rokkitt"/>
                <a:cs typeface="Rokkitt"/>
                <a:sym typeface="Rokkitt"/>
              </a:rPr>
              <a:t>    Kết quả mô hình : </a:t>
            </a:r>
          </a:p>
          <a:p>
            <a:pPr algn="l">
              <a:lnSpc>
                <a:spcPts val="3780"/>
              </a:lnSpc>
            </a:pPr>
            <a:r>
              <a:rPr lang="en-US" sz="2700" spc="-167">
                <a:solidFill>
                  <a:srgbClr val="000000"/>
                </a:solidFill>
                <a:latin typeface="Rokkitt"/>
                <a:ea typeface="Rokkitt"/>
                <a:cs typeface="Rokkitt"/>
                <a:sym typeface="Rokkitt"/>
              </a:rPr>
              <a:t> </a:t>
            </a:r>
          </a:p>
          <a:p>
            <a:pPr algn="l">
              <a:lnSpc>
                <a:spcPts val="3780"/>
              </a:lnSpc>
            </a:pPr>
          </a:p>
          <a:p>
            <a:pPr algn="l">
              <a:lnSpc>
                <a:spcPts val="3780"/>
              </a:lnSpc>
              <a:spcBef>
                <a:spcPct val="0"/>
              </a:spcBef>
            </a:pPr>
          </a:p>
        </p:txBody>
      </p:sp>
      <p:sp>
        <p:nvSpPr>
          <p:cNvPr name="Freeform 4" id="4"/>
          <p:cNvSpPr/>
          <p:nvPr/>
        </p:nvSpPr>
        <p:spPr>
          <a:xfrm flipH="false" flipV="false" rot="0">
            <a:off x="898446" y="2696835"/>
            <a:ext cx="4203554" cy="1795881"/>
          </a:xfrm>
          <a:custGeom>
            <a:avLst/>
            <a:gdLst/>
            <a:ahLst/>
            <a:cxnLst/>
            <a:rect r="r" b="b" t="t" l="l"/>
            <a:pathLst>
              <a:path h="1795881" w="4203554">
                <a:moveTo>
                  <a:pt x="0" y="0"/>
                </a:moveTo>
                <a:lnTo>
                  <a:pt x="4203554" y="0"/>
                </a:lnTo>
                <a:lnTo>
                  <a:pt x="4203554" y="1795881"/>
                </a:lnTo>
                <a:lnTo>
                  <a:pt x="0" y="1795881"/>
                </a:lnTo>
                <a:lnTo>
                  <a:pt x="0" y="0"/>
                </a:lnTo>
                <a:close/>
              </a:path>
            </a:pathLst>
          </a:custGeom>
          <a:blipFill>
            <a:blip r:embed="rId3"/>
            <a:stretch>
              <a:fillRect l="-7502" t="0" r="-7502" b="0"/>
            </a:stretch>
          </a:blipFill>
        </p:spPr>
      </p:sp>
      <p:sp>
        <p:nvSpPr>
          <p:cNvPr name="Freeform 5" id="5"/>
          <p:cNvSpPr/>
          <p:nvPr/>
        </p:nvSpPr>
        <p:spPr>
          <a:xfrm flipH="false" flipV="false" rot="0">
            <a:off x="5514112" y="2673246"/>
            <a:ext cx="3275047" cy="1819470"/>
          </a:xfrm>
          <a:custGeom>
            <a:avLst/>
            <a:gdLst/>
            <a:ahLst/>
            <a:cxnLst/>
            <a:rect r="r" b="b" t="t" l="l"/>
            <a:pathLst>
              <a:path h="1819470" w="3275047">
                <a:moveTo>
                  <a:pt x="0" y="0"/>
                </a:moveTo>
                <a:lnTo>
                  <a:pt x="3275046" y="0"/>
                </a:lnTo>
                <a:lnTo>
                  <a:pt x="3275046" y="1819470"/>
                </a:lnTo>
                <a:lnTo>
                  <a:pt x="0" y="1819470"/>
                </a:lnTo>
                <a:lnTo>
                  <a:pt x="0" y="0"/>
                </a:lnTo>
                <a:close/>
              </a:path>
            </a:pathLst>
          </a:custGeom>
          <a:blipFill>
            <a:blip r:embed="rId4"/>
            <a:stretch>
              <a:fillRect l="0" t="0" r="0" b="0"/>
            </a:stretch>
          </a:blipFill>
        </p:spPr>
      </p:sp>
      <p:sp>
        <p:nvSpPr>
          <p:cNvPr name="Freeform 6" id="6"/>
          <p:cNvSpPr/>
          <p:nvPr/>
        </p:nvSpPr>
        <p:spPr>
          <a:xfrm flipH="false" flipV="false" rot="0">
            <a:off x="898446" y="5626191"/>
            <a:ext cx="4205339" cy="3005331"/>
          </a:xfrm>
          <a:custGeom>
            <a:avLst/>
            <a:gdLst/>
            <a:ahLst/>
            <a:cxnLst/>
            <a:rect r="r" b="b" t="t" l="l"/>
            <a:pathLst>
              <a:path h="3005331" w="4205339">
                <a:moveTo>
                  <a:pt x="0" y="0"/>
                </a:moveTo>
                <a:lnTo>
                  <a:pt x="4205339" y="0"/>
                </a:lnTo>
                <a:lnTo>
                  <a:pt x="4205339" y="3005331"/>
                </a:lnTo>
                <a:lnTo>
                  <a:pt x="0" y="3005331"/>
                </a:lnTo>
                <a:lnTo>
                  <a:pt x="0" y="0"/>
                </a:lnTo>
                <a:close/>
              </a:path>
            </a:pathLst>
          </a:custGeom>
          <a:blipFill>
            <a:blip r:embed="rId5"/>
            <a:stretch>
              <a:fillRect l="0" t="0" r="0" b="0"/>
            </a:stretch>
          </a:blipFill>
        </p:spPr>
      </p:sp>
      <p:sp>
        <p:nvSpPr>
          <p:cNvPr name="Freeform 7" id="7"/>
          <p:cNvSpPr/>
          <p:nvPr/>
        </p:nvSpPr>
        <p:spPr>
          <a:xfrm flipH="false" flipV="false" rot="0">
            <a:off x="9965961" y="2659081"/>
            <a:ext cx="4013058" cy="1847800"/>
          </a:xfrm>
          <a:custGeom>
            <a:avLst/>
            <a:gdLst/>
            <a:ahLst/>
            <a:cxnLst/>
            <a:rect r="r" b="b" t="t" l="l"/>
            <a:pathLst>
              <a:path h="1847800" w="4013058">
                <a:moveTo>
                  <a:pt x="0" y="0"/>
                </a:moveTo>
                <a:lnTo>
                  <a:pt x="4013059" y="0"/>
                </a:lnTo>
                <a:lnTo>
                  <a:pt x="4013059" y="1847800"/>
                </a:lnTo>
                <a:lnTo>
                  <a:pt x="0" y="1847800"/>
                </a:lnTo>
                <a:lnTo>
                  <a:pt x="0" y="0"/>
                </a:lnTo>
                <a:close/>
              </a:path>
            </a:pathLst>
          </a:custGeom>
          <a:blipFill>
            <a:blip r:embed="rId6"/>
            <a:stretch>
              <a:fillRect l="-4791" t="0" r="0" b="0"/>
            </a:stretch>
          </a:blipFill>
        </p:spPr>
      </p:sp>
      <p:sp>
        <p:nvSpPr>
          <p:cNvPr name="Freeform 8" id="8"/>
          <p:cNvSpPr/>
          <p:nvPr/>
        </p:nvSpPr>
        <p:spPr>
          <a:xfrm flipH="false" flipV="false" rot="0">
            <a:off x="14388595" y="2637615"/>
            <a:ext cx="3239224" cy="1855101"/>
          </a:xfrm>
          <a:custGeom>
            <a:avLst/>
            <a:gdLst/>
            <a:ahLst/>
            <a:cxnLst/>
            <a:rect r="r" b="b" t="t" l="l"/>
            <a:pathLst>
              <a:path h="1855101" w="3239224">
                <a:moveTo>
                  <a:pt x="0" y="0"/>
                </a:moveTo>
                <a:lnTo>
                  <a:pt x="3239223" y="0"/>
                </a:lnTo>
                <a:lnTo>
                  <a:pt x="3239223" y="1855101"/>
                </a:lnTo>
                <a:lnTo>
                  <a:pt x="0" y="1855101"/>
                </a:lnTo>
                <a:lnTo>
                  <a:pt x="0" y="0"/>
                </a:lnTo>
                <a:close/>
              </a:path>
            </a:pathLst>
          </a:custGeom>
          <a:blipFill>
            <a:blip r:embed="rId7"/>
            <a:stretch>
              <a:fillRect l="0" t="-1202" r="0" b="-12420"/>
            </a:stretch>
          </a:blipFill>
        </p:spPr>
      </p:sp>
      <p:sp>
        <p:nvSpPr>
          <p:cNvPr name="Freeform 9" id="9"/>
          <p:cNvSpPr/>
          <p:nvPr/>
        </p:nvSpPr>
        <p:spPr>
          <a:xfrm flipH="false" flipV="false" rot="0">
            <a:off x="9965961" y="5526713"/>
            <a:ext cx="3714468" cy="3441727"/>
          </a:xfrm>
          <a:custGeom>
            <a:avLst/>
            <a:gdLst/>
            <a:ahLst/>
            <a:cxnLst/>
            <a:rect r="r" b="b" t="t" l="l"/>
            <a:pathLst>
              <a:path h="3441727" w="3714468">
                <a:moveTo>
                  <a:pt x="0" y="0"/>
                </a:moveTo>
                <a:lnTo>
                  <a:pt x="3714468" y="0"/>
                </a:lnTo>
                <a:lnTo>
                  <a:pt x="3714468" y="3441727"/>
                </a:lnTo>
                <a:lnTo>
                  <a:pt x="0" y="3441727"/>
                </a:lnTo>
                <a:lnTo>
                  <a:pt x="0" y="0"/>
                </a:lnTo>
                <a:close/>
              </a:path>
            </a:pathLst>
          </a:custGeom>
          <a:blipFill>
            <a:blip r:embed="rId8"/>
            <a:stretch>
              <a:fillRect l="0" t="0" r="0" b="0"/>
            </a:stretch>
          </a:blipFill>
        </p:spPr>
      </p:sp>
      <p:sp>
        <p:nvSpPr>
          <p:cNvPr name="TextBox 10" id="10"/>
          <p:cNvSpPr txBox="true"/>
          <p:nvPr/>
        </p:nvSpPr>
        <p:spPr>
          <a:xfrm rot="0">
            <a:off x="650350" y="370846"/>
            <a:ext cx="17313978" cy="1172591"/>
          </a:xfrm>
          <a:prstGeom prst="rect">
            <a:avLst/>
          </a:prstGeom>
        </p:spPr>
        <p:txBody>
          <a:bodyPr anchor="t" rtlCol="false" tIns="0" lIns="0" bIns="0" rIns="0">
            <a:spAutoFit/>
          </a:bodyPr>
          <a:lstStyle/>
          <a:p>
            <a:pPr algn="ctr">
              <a:lnSpc>
                <a:spcPts val="4461"/>
              </a:lnSpc>
            </a:pPr>
            <a:r>
              <a:rPr lang="en-US" b="true" sz="4599" spc="-285">
                <a:solidFill>
                  <a:srgbClr val="000000"/>
                </a:solidFill>
                <a:latin typeface="Rokkitt Bold"/>
                <a:ea typeface="Rokkitt Bold"/>
                <a:cs typeface="Rokkitt Bold"/>
                <a:sym typeface="Rokkitt Bold"/>
              </a:rPr>
              <a:t>b Xây dự mô hình dự đoán số hành khách trung bình trên một chuyến bay nhất định </a:t>
            </a:r>
          </a:p>
        </p:txBody>
      </p:sp>
      <p:sp>
        <p:nvSpPr>
          <p:cNvPr name="TextBox 11" id="11"/>
          <p:cNvSpPr txBox="true"/>
          <p:nvPr/>
        </p:nvSpPr>
        <p:spPr>
          <a:xfrm rot="0">
            <a:off x="9475598" y="1087474"/>
            <a:ext cx="8152220" cy="5872326"/>
          </a:xfrm>
          <a:prstGeom prst="rect">
            <a:avLst/>
          </a:prstGeom>
        </p:spPr>
        <p:txBody>
          <a:bodyPr anchor="t" rtlCol="false" tIns="0" lIns="0" bIns="0" rIns="0">
            <a:spAutoFit/>
          </a:bodyPr>
          <a:lstStyle/>
          <a:p>
            <a:pPr algn="l">
              <a:lnSpc>
                <a:spcPts val="3886"/>
              </a:lnSpc>
            </a:pPr>
          </a:p>
          <a:p>
            <a:pPr algn="l">
              <a:lnSpc>
                <a:spcPts val="3886"/>
              </a:lnSpc>
            </a:pPr>
            <a:r>
              <a:rPr lang="en-US" sz="2776" spc="-172" b="true">
                <a:solidFill>
                  <a:srgbClr val="000000"/>
                </a:solidFill>
                <a:latin typeface="Rokkitt Bold"/>
                <a:ea typeface="Rokkitt Bold"/>
                <a:cs typeface="Rokkitt Bold"/>
                <a:sym typeface="Rokkitt Bold"/>
              </a:rPr>
              <a:t>Gradient Boosted Tree</a:t>
            </a:r>
          </a:p>
          <a:p>
            <a:pPr algn="l">
              <a:lnSpc>
                <a:spcPts val="3886"/>
              </a:lnSpc>
            </a:pPr>
            <a:r>
              <a:rPr lang="en-US" sz="2776" spc="-172">
                <a:solidFill>
                  <a:srgbClr val="000000"/>
                </a:solidFill>
                <a:latin typeface="Rokkitt"/>
                <a:ea typeface="Rokkitt"/>
                <a:cs typeface="Rokkitt"/>
                <a:sym typeface="Rokkitt"/>
              </a:rPr>
              <a:t>     Tập tham số đầu vào :                    Tham số tối ưu :</a:t>
            </a:r>
          </a:p>
          <a:p>
            <a:pPr algn="l">
              <a:lnSpc>
                <a:spcPts val="3886"/>
              </a:lnSpc>
            </a:pPr>
          </a:p>
          <a:p>
            <a:pPr algn="l">
              <a:lnSpc>
                <a:spcPts val="3886"/>
              </a:lnSpc>
            </a:pPr>
          </a:p>
          <a:p>
            <a:pPr algn="l">
              <a:lnSpc>
                <a:spcPts val="3886"/>
              </a:lnSpc>
            </a:pPr>
          </a:p>
          <a:p>
            <a:pPr algn="l">
              <a:lnSpc>
                <a:spcPts val="3886"/>
              </a:lnSpc>
            </a:pPr>
            <a:r>
              <a:rPr lang="en-US" sz="2776" spc="-172">
                <a:solidFill>
                  <a:srgbClr val="000000"/>
                </a:solidFill>
                <a:latin typeface="Rokkitt"/>
                <a:ea typeface="Rokkitt"/>
                <a:cs typeface="Rokkitt"/>
                <a:sym typeface="Rokkitt"/>
              </a:rPr>
              <a:t>   </a:t>
            </a:r>
          </a:p>
          <a:p>
            <a:pPr algn="l">
              <a:lnSpc>
                <a:spcPts val="3886"/>
              </a:lnSpc>
            </a:pPr>
            <a:r>
              <a:rPr lang="en-US" sz="2776" spc="-172">
                <a:solidFill>
                  <a:srgbClr val="000000"/>
                </a:solidFill>
                <a:latin typeface="Rokkitt"/>
                <a:ea typeface="Rokkitt"/>
                <a:cs typeface="Rokkitt"/>
                <a:sym typeface="Rokkitt"/>
              </a:rPr>
              <a:t>    </a:t>
            </a:r>
          </a:p>
          <a:p>
            <a:pPr algn="l">
              <a:lnSpc>
                <a:spcPts val="3886"/>
              </a:lnSpc>
            </a:pPr>
            <a:r>
              <a:rPr lang="en-US" sz="2776" spc="-172">
                <a:solidFill>
                  <a:srgbClr val="000000"/>
                </a:solidFill>
                <a:latin typeface="Rokkitt"/>
                <a:ea typeface="Rokkitt"/>
                <a:cs typeface="Rokkitt"/>
                <a:sym typeface="Rokkitt"/>
              </a:rPr>
              <a:t>     Kết quả mô hình : </a:t>
            </a:r>
          </a:p>
          <a:p>
            <a:pPr algn="l">
              <a:lnSpc>
                <a:spcPts val="3886"/>
              </a:lnSpc>
            </a:pPr>
            <a:r>
              <a:rPr lang="en-US" sz="2776" spc="-172">
                <a:solidFill>
                  <a:srgbClr val="000000"/>
                </a:solidFill>
                <a:latin typeface="Rokkitt"/>
                <a:ea typeface="Rokkitt"/>
                <a:cs typeface="Rokkitt"/>
                <a:sym typeface="Rokkitt"/>
              </a:rPr>
              <a:t> </a:t>
            </a:r>
          </a:p>
          <a:p>
            <a:pPr algn="l">
              <a:lnSpc>
                <a:spcPts val="3886"/>
              </a:lnSpc>
            </a:pPr>
          </a:p>
          <a:p>
            <a:pPr algn="l">
              <a:lnSpc>
                <a:spcPts val="3886"/>
              </a:lnSpc>
              <a:spcBef>
                <a:spcPct val="0"/>
              </a:spcBef>
            </a:pPr>
          </a:p>
        </p:txBody>
      </p:sp>
      <p:sp>
        <p:nvSpPr>
          <p:cNvPr name="TextBox 12" id="12"/>
          <p:cNvSpPr txBox="true"/>
          <p:nvPr/>
        </p:nvSpPr>
        <p:spPr>
          <a:xfrm rot="0">
            <a:off x="1028700" y="1096999"/>
            <a:ext cx="8150169" cy="464818"/>
          </a:xfrm>
          <a:prstGeom prst="rect">
            <a:avLst/>
          </a:prstGeom>
        </p:spPr>
        <p:txBody>
          <a:bodyPr anchor="t" rtlCol="false" tIns="0" lIns="0" bIns="0" rIns="0">
            <a:spAutoFit/>
          </a:bodyPr>
          <a:lstStyle/>
          <a:p>
            <a:pPr algn="l">
              <a:lnSpc>
                <a:spcPts val="3780"/>
              </a:lnSpc>
              <a:spcBef>
                <a:spcPct val="0"/>
              </a:spcBef>
            </a:pPr>
            <a:r>
              <a:rPr lang="en-US" b="true" sz="2700" spc="-167">
                <a:solidFill>
                  <a:srgbClr val="000000"/>
                </a:solidFill>
                <a:latin typeface="Rokkitt Bold"/>
                <a:ea typeface="Rokkitt Bold"/>
                <a:cs typeface="Rokkitt Bold"/>
                <a:sym typeface="Rokkitt Bold"/>
              </a:rPr>
              <a:t>Kết quả sơ bộ</a:t>
            </a:r>
          </a:p>
        </p:txBody>
      </p:sp>
      <p:sp>
        <p:nvSpPr>
          <p:cNvPr name="TextBox 13" id="13"/>
          <p:cNvSpPr txBox="true"/>
          <p:nvPr/>
        </p:nvSpPr>
        <p:spPr>
          <a:xfrm rot="0">
            <a:off x="1473998" y="9201150"/>
            <a:ext cx="12077710" cy="941068"/>
          </a:xfrm>
          <a:prstGeom prst="rect">
            <a:avLst/>
          </a:prstGeom>
        </p:spPr>
        <p:txBody>
          <a:bodyPr anchor="t" rtlCol="false" tIns="0" lIns="0" bIns="0" rIns="0">
            <a:spAutoFit/>
          </a:bodyPr>
          <a:lstStyle/>
          <a:p>
            <a:pPr algn="l">
              <a:lnSpc>
                <a:spcPts val="3780"/>
              </a:lnSpc>
            </a:pPr>
            <a:r>
              <a:rPr lang="en-US" sz="2700" spc="-167" b="true">
                <a:solidFill>
                  <a:srgbClr val="000000"/>
                </a:solidFill>
                <a:latin typeface="Rokkitt Bold"/>
                <a:ea typeface="Rokkitt Bold"/>
                <a:cs typeface="Rokkitt Bold"/>
                <a:sym typeface="Rokkitt Bold"/>
              </a:rPr>
              <a:t>Nhận xét : </a:t>
            </a:r>
            <a:r>
              <a:rPr lang="en-US" sz="2700" spc="-167">
                <a:solidFill>
                  <a:srgbClr val="000000"/>
                </a:solidFill>
                <a:latin typeface="Rokkitt"/>
                <a:ea typeface="Rokkitt"/>
                <a:cs typeface="Rokkitt"/>
                <a:sym typeface="Rokkitt"/>
              </a:rPr>
              <a:t>GBT là mô hình tốt hơn vì có R² cao hơn, sai số thấp hơn so với Random Forest </a:t>
            </a:r>
          </a:p>
          <a:p>
            <a:pPr algn="l">
              <a:lnSpc>
                <a:spcPts val="3780"/>
              </a:lnSpc>
              <a:spcBef>
                <a:spcPct val="0"/>
              </a:spcBef>
            </a:pPr>
          </a:p>
        </p:txBody>
      </p:sp>
      <p:sp>
        <p:nvSpPr>
          <p:cNvPr name="TextBox 14" id="14"/>
          <p:cNvSpPr txBox="true"/>
          <p:nvPr/>
        </p:nvSpPr>
        <p:spPr>
          <a:xfrm rot="0">
            <a:off x="17259300" y="9411024"/>
            <a:ext cx="733294" cy="580390"/>
          </a:xfrm>
          <a:prstGeom prst="rect">
            <a:avLst/>
          </a:prstGeom>
        </p:spPr>
        <p:txBody>
          <a:bodyPr anchor="t" rtlCol="false" tIns="0" lIns="0" bIns="0" rIns="0">
            <a:spAutoFit/>
          </a:bodyPr>
          <a:lstStyle/>
          <a:p>
            <a:pPr algn="ctr">
              <a:lnSpc>
                <a:spcPts val="4759"/>
              </a:lnSpc>
            </a:pPr>
            <a:r>
              <a:rPr lang="en-US" sz="3399" b="true">
                <a:solidFill>
                  <a:srgbClr val="000000"/>
                </a:solidFill>
                <a:latin typeface="Noto Serif Display Bold"/>
                <a:ea typeface="Noto Serif Display Bold"/>
                <a:cs typeface="Noto Serif Display Bold"/>
                <a:sym typeface="Noto Serif Display Bold"/>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DAG2Dt3DitM</dc:identifier>
  <dcterms:modified xsi:type="dcterms:W3CDTF">2011-08-01T06:04:30Z</dcterms:modified>
  <cp:revision>1</cp:revision>
  <dc:title>Milestone</dc:title>
</cp:coreProperties>
</file>